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96" r:id="rId2"/>
    <p:sldId id="258" r:id="rId3"/>
    <p:sldId id="305" r:id="rId4"/>
    <p:sldId id="270" r:id="rId5"/>
    <p:sldId id="273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41" r:id="rId15"/>
    <p:sldId id="325" r:id="rId16"/>
    <p:sldId id="298" r:id="rId17"/>
    <p:sldId id="299" r:id="rId18"/>
    <p:sldId id="300" r:id="rId19"/>
    <p:sldId id="271" r:id="rId20"/>
    <p:sldId id="292" r:id="rId21"/>
    <p:sldId id="293" r:id="rId22"/>
    <p:sldId id="294" r:id="rId23"/>
    <p:sldId id="295" r:id="rId24"/>
    <p:sldId id="315" r:id="rId25"/>
    <p:sldId id="316" r:id="rId26"/>
    <p:sldId id="319" r:id="rId27"/>
    <p:sldId id="330" r:id="rId28"/>
    <p:sldId id="321" r:id="rId29"/>
    <p:sldId id="322" r:id="rId30"/>
    <p:sldId id="317" r:id="rId31"/>
    <p:sldId id="279" r:id="rId32"/>
    <p:sldId id="302" r:id="rId33"/>
    <p:sldId id="323" r:id="rId34"/>
    <p:sldId id="332" r:id="rId35"/>
    <p:sldId id="337" r:id="rId36"/>
    <p:sldId id="338" r:id="rId37"/>
    <p:sldId id="339" r:id="rId38"/>
    <p:sldId id="340" r:id="rId39"/>
    <p:sldId id="335" r:id="rId40"/>
    <p:sldId id="269" r:id="rId41"/>
    <p:sldId id="334" r:id="rId42"/>
    <p:sldId id="336" r:id="rId43"/>
    <p:sldId id="342" r:id="rId44"/>
    <p:sldId id="343" r:id="rId45"/>
    <p:sldId id="344" r:id="rId46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7" autoAdjust="0"/>
    <p:restoredTop sz="94434" autoAdjust="0"/>
  </p:normalViewPr>
  <p:slideViewPr>
    <p:cSldViewPr>
      <p:cViewPr>
        <p:scale>
          <a:sx n="75" d="100"/>
          <a:sy n="75" d="100"/>
        </p:scale>
        <p:origin x="1110" y="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92D00-29D2-4943-ADA3-69C3A2745BF8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BCCB6-0F44-4F47-9A2E-FC47A4A9B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782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AB8BB-7E5F-4C2A-BBDF-5343DAE06BED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F56DE-3DD5-4A8E-8A32-260518377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926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F56DE-3DD5-4A8E-8A32-26051837794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263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AFL is…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90F7-2DA7-4251-AB01-05CE064728C9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603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750F4-C4D9-4880-A705-BD5A3F2E7855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710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285860"/>
            <a:ext cx="1428728" cy="221457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37D-ED83-4EA3-925F-F464D7185FE1}" type="datetimeFigureOut">
              <a:rPr lang="en-GB" smtClean="0"/>
              <a:pPr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D005-ADBC-48CE-81D1-BD48BBD2904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6" y="1280957"/>
            <a:ext cx="1368152" cy="927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4" y="2248283"/>
            <a:ext cx="1371634" cy="8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37471"/>
      </p:ext>
    </p:extLst>
  </p:cSld>
  <p:clrMapOvr>
    <a:masterClrMapping/>
  </p:clrMapOvr>
  <p:timing>
    <p:tnLst>
      <p:par>
        <p:cTn id="1" dur="0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37D-ED83-4EA3-925F-F464D7185FE1}" type="datetimeFigureOut">
              <a:rPr lang="en-GB" smtClean="0"/>
              <a:pPr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D005-ADBC-48CE-81D1-BD48BBD290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39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37D-ED83-4EA3-925F-F464D7185FE1}" type="datetimeFigureOut">
              <a:rPr lang="en-GB" smtClean="0"/>
              <a:pPr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D005-ADBC-48CE-81D1-BD48BBD290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18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37D-ED83-4EA3-925F-F464D7185FE1}" type="datetimeFigureOut">
              <a:rPr lang="en-GB" smtClean="0"/>
              <a:pPr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D005-ADBC-48CE-81D1-BD48BBD290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293875"/>
      </p:ext>
    </p:extLst>
  </p:cSld>
  <p:clrMapOvr>
    <a:masterClrMapping/>
  </p:clrMapOvr>
  <p:timing>
    <p:tnLst>
      <p:par>
        <p:cTn id="1" dur="0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37D-ED83-4EA3-925F-F464D7185FE1}" type="datetimeFigureOut">
              <a:rPr lang="en-GB" smtClean="0"/>
              <a:pPr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D005-ADBC-48CE-81D1-BD48BBD290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70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37D-ED83-4EA3-925F-F464D7185FE1}" type="datetimeFigureOut">
              <a:rPr lang="en-GB" smtClean="0"/>
              <a:pPr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D005-ADBC-48CE-81D1-BD48BBD290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95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37D-ED83-4EA3-925F-F464D7185FE1}" type="datetimeFigureOut">
              <a:rPr lang="en-GB" smtClean="0"/>
              <a:pPr/>
              <a:t>14/03/2019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D005-ADBC-48CE-81D1-BD48BBD290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55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37D-ED83-4EA3-925F-F464D7185FE1}" type="datetimeFigureOut">
              <a:rPr lang="en-GB" smtClean="0"/>
              <a:pPr/>
              <a:t>14/03/2019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D005-ADBC-48CE-81D1-BD48BBD290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65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37D-ED83-4EA3-925F-F464D7185FE1}" type="datetimeFigureOut">
              <a:rPr lang="en-GB" smtClean="0"/>
              <a:pPr/>
              <a:t>14/03/2019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D005-ADBC-48CE-81D1-BD48BBD290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86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37D-ED83-4EA3-925F-F464D7185FE1}" type="datetimeFigureOut">
              <a:rPr lang="en-GB" smtClean="0"/>
              <a:pPr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D005-ADBC-48CE-81D1-BD48BBD290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759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37D-ED83-4EA3-925F-F464D7185FE1}" type="datetimeFigureOut">
              <a:rPr lang="en-GB" smtClean="0"/>
              <a:pPr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D005-ADBC-48CE-81D1-BD48BBD290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51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2953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624" y="1340768"/>
            <a:ext cx="7499176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0037D-ED83-4EA3-925F-F464D7185FE1}" type="datetimeFigureOut">
              <a:rPr lang="en-GB" smtClean="0"/>
              <a:pPr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7D005-ADBC-48CE-81D1-BD48BBD2904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1285860"/>
            <a:ext cx="1428728" cy="221457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8" y="2167586"/>
            <a:ext cx="1245661" cy="8100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" y="1280892"/>
            <a:ext cx="1245661" cy="83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4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0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silhouette+occupations&amp;source=images&amp;cd=&amp;cad=rja&amp;docid=w0Hyl4whWi3m2M&amp;tbnid=kNQeO3FYRMO6dM:&amp;ved=0CAUQjRw&amp;url=http://www.visualphotos.com/image/4x9693068/6892&amp;ei=UnQ4UfuZEYLMPbP4gMAN&amp;psig=AFQjCNHn7tIlv-xaxcop9ak7uva637Ugzw&amp;ust=1362740536422873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google.co.uk/url?sa=i&amp;rct=j&amp;q=silhouette+women+work&amp;source=images&amp;cd=&amp;cad=rja&amp;docid=YrWkPn-rk98r_M&amp;tbnid=qVPR8BPx-KyS_M:&amp;ved=0CAUQjRw&amp;url=http://vector.tutsplus.com/articles/web-roundups/free-vector-business-people-silhouettes/&amp;ei=lXQ4Ua_LFITJPZCOgMgO&amp;psig=AFQjCNFjIyOSMZl8CBw-GKnF8U54_HqWRg&amp;ust=1362740749265555" TargetMode="Externa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ssets.publishing.service.gov.uk/government/uploads/system/uploads/attachment_data/file/783865/Secondary_accountability_measures_guidance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ssellgroup.ac.uk/media/5686/informed-choices-2018-1-6th-edition-final.pdf" TargetMode="External"/><Relationship Id="rId2" Type="http://schemas.openxmlformats.org/officeDocument/2006/relationships/hyperlink" Target="http://russellgroup.org/Informed%20Choices%20final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ssellgroup.ac.uk/media/5686/informed-choices-2018-1-6th-edition-final.pdf" TargetMode="External"/><Relationship Id="rId2" Type="http://schemas.openxmlformats.org/officeDocument/2006/relationships/hyperlink" Target="http://russellgroup.org/Informed%20Choices%20final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://issuu.com/russellgroup/docs/informedchoices-latest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ssopdale.derbyshire.sch.uk/docs/Year_10_Parents_Information_Evening_September_2018_final_12-9-18.pptx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glossopdale.derbyshire.sch.uk/Curriculum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8105"/>
            <a:ext cx="6933456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Key Stage 4 Evening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268760"/>
            <a:ext cx="7499176" cy="4785395"/>
          </a:xfrm>
        </p:spPr>
        <p:txBody>
          <a:bodyPr>
            <a:noAutofit/>
          </a:bodyPr>
          <a:lstStyle/>
          <a:p>
            <a:r>
              <a:rPr lang="en-GB" sz="1800" dirty="0"/>
              <a:t>For our 2018 exam results, 100% of students achieved at least one qualification. 53% of students gained both English and Mathematics at GCSE grade 4 or above. 29 % of students gained both English and Mathematics at GCSE grade 9-5. 68% of all GCSE entries were graded at 4 or above. </a:t>
            </a:r>
            <a:endParaRPr lang="en-GB" sz="1800" dirty="0" smtClean="0"/>
          </a:p>
          <a:p>
            <a:r>
              <a:rPr lang="en-GB" sz="1800" dirty="0" smtClean="0"/>
              <a:t>17</a:t>
            </a:r>
            <a:r>
              <a:rPr lang="en-GB" sz="1800" dirty="0"/>
              <a:t>% of all GCSE grades were grade 7 or above, with some students gaining the highest grade 9. The Sixth Form has shown year on year improvement. </a:t>
            </a:r>
            <a:endParaRPr lang="en-GB" sz="1800" dirty="0" smtClean="0"/>
          </a:p>
          <a:p>
            <a:r>
              <a:rPr lang="en-GB" sz="1800" dirty="0" smtClean="0"/>
              <a:t>The </a:t>
            </a:r>
            <a:r>
              <a:rPr lang="en-GB" sz="1800" dirty="0"/>
              <a:t>average grade achieved was in the Sixth Form is now a B and this is above the national average, with 25% of our students achieving an A*/A at A-level. This shows how truly inclusive and comprehensive we are as a school. </a:t>
            </a:r>
            <a:endParaRPr lang="en-GB" sz="1800" dirty="0" smtClean="0"/>
          </a:p>
          <a:p>
            <a:r>
              <a:rPr lang="en-GB" sz="1800" dirty="0" smtClean="0"/>
              <a:t>The </a:t>
            </a:r>
            <a:r>
              <a:rPr lang="en-GB" sz="1800" dirty="0"/>
              <a:t>College’s headline measure of Attainment 8 is </a:t>
            </a:r>
            <a:r>
              <a:rPr lang="en-GB" sz="1800" dirty="0" smtClean="0"/>
              <a:t>44 and Progress 8 was -0.16. </a:t>
            </a:r>
            <a:r>
              <a:rPr lang="en-GB" sz="1800" dirty="0"/>
              <a:t>This is a new national headline measure of the best 8 subjects including English and Mathematics. </a:t>
            </a:r>
          </a:p>
        </p:txBody>
      </p:sp>
    </p:spTree>
    <p:extLst>
      <p:ext uri="{BB962C8B-B14F-4D97-AF65-F5344CB8AC3E}">
        <p14:creationId xmlns:p14="http://schemas.microsoft.com/office/powerpoint/2010/main" val="132515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 rot="16200000">
            <a:off x="1010825" y="3326559"/>
            <a:ext cx="407466" cy="14097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6200000">
            <a:off x="1032501" y="1846048"/>
            <a:ext cx="407466" cy="14097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6200000">
            <a:off x="999227" y="4878765"/>
            <a:ext cx="407466" cy="14097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991138" y="1900505"/>
            <a:ext cx="1604280" cy="11141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Compulsory Subjects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006290" y="3561693"/>
            <a:ext cx="1604280" cy="11141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 </a:t>
            </a:r>
            <a:r>
              <a:rPr lang="en-US" dirty="0" err="1" smtClean="0"/>
              <a:t>Bacc</a:t>
            </a:r>
            <a:r>
              <a:rPr lang="en-US" dirty="0" smtClean="0"/>
              <a:t> Subject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002904" y="5114352"/>
            <a:ext cx="1604280" cy="11141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Additional Choices</a:t>
            </a:r>
            <a:endParaRPr lang="en-US" dirty="0"/>
          </a:p>
        </p:txBody>
      </p:sp>
      <p:pic>
        <p:nvPicPr>
          <p:cNvPr id="10" name="Picture 2" descr="glossopdale back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19" b="82262"/>
          <a:stretch>
            <a:fillRect/>
          </a:stretch>
        </p:blipFill>
        <p:spPr bwMode="auto">
          <a:xfrm>
            <a:off x="3174" y="-1588"/>
            <a:ext cx="9312275" cy="112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602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Key Stage 4 Curriculum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24835" y="1696614"/>
            <a:ext cx="5150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GCSE English Language</a:t>
            </a:r>
          </a:p>
          <a:p>
            <a:r>
              <a:rPr lang="en-US" sz="1600" dirty="0" smtClean="0"/>
              <a:t>GCSE English Literature</a:t>
            </a:r>
          </a:p>
          <a:p>
            <a:r>
              <a:rPr lang="en-US" sz="1600" dirty="0" smtClean="0"/>
              <a:t>GCSE Mathematics</a:t>
            </a:r>
          </a:p>
          <a:p>
            <a:r>
              <a:rPr lang="en-US" sz="1600" dirty="0" smtClean="0"/>
              <a:t>GCSE Science (Double Science or Separate Sciences)</a:t>
            </a:r>
          </a:p>
          <a:p>
            <a:r>
              <a:rPr lang="en-US" sz="1600" dirty="0" smtClean="0"/>
              <a:t>GCSE Religious Studies</a:t>
            </a:r>
          </a:p>
          <a:p>
            <a:r>
              <a:rPr lang="en-US" sz="1600" dirty="0" smtClean="0"/>
              <a:t>Core PE 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3796553" y="3570237"/>
            <a:ext cx="5150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GCSE French</a:t>
            </a:r>
          </a:p>
          <a:p>
            <a:r>
              <a:rPr lang="en-US" sz="1600" dirty="0" smtClean="0"/>
              <a:t>GCSE Geography</a:t>
            </a:r>
          </a:p>
          <a:p>
            <a:r>
              <a:rPr lang="en-US" sz="1600" dirty="0" smtClean="0"/>
              <a:t>GCSE German</a:t>
            </a:r>
          </a:p>
          <a:p>
            <a:r>
              <a:rPr lang="en-US" sz="1600" dirty="0" smtClean="0"/>
              <a:t>GCSE History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3733800" y="5403514"/>
            <a:ext cx="5150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Selection from 16 GCSE and Technical subjects</a:t>
            </a:r>
            <a:endParaRPr lang="en-US" sz="1600" dirty="0"/>
          </a:p>
        </p:txBody>
      </p:sp>
      <p:sp>
        <p:nvSpPr>
          <p:cNvPr id="15" name="Oval 14"/>
          <p:cNvSpPr/>
          <p:nvPr/>
        </p:nvSpPr>
        <p:spPr>
          <a:xfrm>
            <a:off x="1986068" y="3524158"/>
            <a:ext cx="1718632" cy="120083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7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88901"/>
            <a:ext cx="78867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9602" y="1211265"/>
            <a:ext cx="7060200" cy="554672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r>
              <a:rPr lang="en-US" sz="2500" dirty="0" smtClean="0"/>
              <a:t>Choose one from the following </a:t>
            </a:r>
            <a:r>
              <a:rPr lang="en-US" sz="2500" dirty="0" err="1" smtClean="0"/>
              <a:t>EBacc</a:t>
            </a:r>
            <a:r>
              <a:rPr lang="en-US" sz="2500" dirty="0" smtClean="0"/>
              <a:t> subjects:-</a:t>
            </a:r>
          </a:p>
          <a:p>
            <a:r>
              <a:rPr lang="en-US" sz="2500" dirty="0"/>
              <a:t>French</a:t>
            </a:r>
          </a:p>
          <a:p>
            <a:r>
              <a:rPr lang="en-US" sz="2500" dirty="0" smtClean="0"/>
              <a:t>Geography</a:t>
            </a:r>
          </a:p>
          <a:p>
            <a:r>
              <a:rPr lang="en-US" sz="2500" dirty="0" smtClean="0"/>
              <a:t>German</a:t>
            </a:r>
          </a:p>
          <a:p>
            <a:r>
              <a:rPr lang="en-US" sz="2500" dirty="0" smtClean="0"/>
              <a:t>History</a:t>
            </a:r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pPr marL="0" indent="0">
              <a:buNone/>
            </a:pPr>
            <a:endParaRPr lang="en-US" sz="2500" dirty="0"/>
          </a:p>
          <a:p>
            <a:pPr marL="0" indent="0" algn="ctr">
              <a:buNone/>
            </a:pPr>
            <a:r>
              <a:rPr lang="en-US" sz="2500" b="1" dirty="0" smtClean="0"/>
              <a:t>Ensuring a broad and balanced curriculum</a:t>
            </a:r>
            <a:endParaRPr lang="en-US" sz="2500" b="1" dirty="0"/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 smtClean="0"/>
              <a:t> </a:t>
            </a:r>
            <a:endParaRPr lang="en-US" sz="2500" dirty="0"/>
          </a:p>
        </p:txBody>
      </p:sp>
      <p:pic>
        <p:nvPicPr>
          <p:cNvPr id="4" name="Picture 2" descr="http://www.carmel.ac.uk/userfiles/web%20image%20History%20F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296" y="4227721"/>
            <a:ext cx="2628059" cy="95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862" y="3785817"/>
            <a:ext cx="2185987" cy="1961445"/>
          </a:xfrm>
          <a:prstGeom prst="rect">
            <a:avLst/>
          </a:prstGeom>
        </p:spPr>
      </p:pic>
      <p:pic>
        <p:nvPicPr>
          <p:cNvPr id="6" name="Picture 4" descr="http://www.uni.edu/becker/I-LOVE-FRENC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007" y="2058615"/>
            <a:ext cx="1727202" cy="172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.telegraph.co.uk/multimedia/archive/02497/german-class-langu_2497150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113" y="2382045"/>
            <a:ext cx="1949536" cy="121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lossopdale back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19" b="82262"/>
          <a:stretch>
            <a:fillRect/>
          </a:stretch>
        </p:blipFill>
        <p:spPr bwMode="auto">
          <a:xfrm>
            <a:off x="3174" y="-1588"/>
            <a:ext cx="9312275" cy="112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29602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/>
                </a:solidFill>
              </a:rPr>
              <a:t>What are the </a:t>
            </a:r>
            <a:r>
              <a:rPr lang="en-US" b="1" dirty="0" err="1" smtClean="0">
                <a:solidFill>
                  <a:schemeClr val="bg1"/>
                </a:solidFill>
              </a:rPr>
              <a:t>EBacc</a:t>
            </a:r>
            <a:r>
              <a:rPr lang="en-US" b="1" dirty="0" smtClean="0">
                <a:solidFill>
                  <a:schemeClr val="bg1"/>
                </a:solidFill>
              </a:rPr>
              <a:t> subjects?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0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 rot="16200000">
            <a:off x="1010825" y="3326559"/>
            <a:ext cx="407466" cy="14097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6200000">
            <a:off x="1032501" y="1846048"/>
            <a:ext cx="407466" cy="14097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6200000">
            <a:off x="999227" y="4878765"/>
            <a:ext cx="407466" cy="14097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991138" y="1900505"/>
            <a:ext cx="1604280" cy="11141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Compulsory Subjects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006290" y="3561693"/>
            <a:ext cx="1604280" cy="11141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 </a:t>
            </a:r>
            <a:r>
              <a:rPr lang="en-US" dirty="0" err="1" smtClean="0"/>
              <a:t>Bacc</a:t>
            </a:r>
            <a:r>
              <a:rPr lang="en-US" dirty="0" smtClean="0"/>
              <a:t> Subject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002904" y="5114352"/>
            <a:ext cx="1604280" cy="11141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Additional Choices</a:t>
            </a:r>
            <a:endParaRPr lang="en-US" dirty="0"/>
          </a:p>
        </p:txBody>
      </p:sp>
      <p:pic>
        <p:nvPicPr>
          <p:cNvPr id="10" name="Picture 2" descr="glossopdale back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19" b="82262"/>
          <a:stretch>
            <a:fillRect/>
          </a:stretch>
        </p:blipFill>
        <p:spPr bwMode="auto">
          <a:xfrm>
            <a:off x="3174" y="-1588"/>
            <a:ext cx="9312275" cy="112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602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Key Stage 4 Curriculum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24835" y="1696614"/>
            <a:ext cx="5150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GCSE English Language</a:t>
            </a:r>
          </a:p>
          <a:p>
            <a:r>
              <a:rPr lang="en-US" sz="1600" dirty="0" smtClean="0"/>
              <a:t>GCSE English Literature</a:t>
            </a:r>
          </a:p>
          <a:p>
            <a:r>
              <a:rPr lang="en-US" sz="1600" dirty="0" smtClean="0"/>
              <a:t>GCSE Mathematics</a:t>
            </a:r>
          </a:p>
          <a:p>
            <a:r>
              <a:rPr lang="en-US" sz="1600" dirty="0" smtClean="0"/>
              <a:t>GCSE Science (Double Science or Separate Sciences)</a:t>
            </a:r>
          </a:p>
          <a:p>
            <a:r>
              <a:rPr lang="en-US" sz="1600" dirty="0" smtClean="0"/>
              <a:t>GCSE Religious Studies</a:t>
            </a:r>
          </a:p>
          <a:p>
            <a:r>
              <a:rPr lang="en-US" sz="1600" dirty="0" smtClean="0"/>
              <a:t>Core PE 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3796553" y="3570237"/>
            <a:ext cx="5150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GCSE French</a:t>
            </a:r>
          </a:p>
          <a:p>
            <a:r>
              <a:rPr lang="en-US" sz="1600" dirty="0" smtClean="0"/>
              <a:t>GCSE Geography</a:t>
            </a:r>
          </a:p>
          <a:p>
            <a:r>
              <a:rPr lang="en-US" sz="1600" dirty="0" smtClean="0"/>
              <a:t>GCSE German</a:t>
            </a:r>
          </a:p>
          <a:p>
            <a:r>
              <a:rPr lang="en-US" sz="1600" dirty="0" smtClean="0"/>
              <a:t>GCSE History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3733800" y="5403514"/>
            <a:ext cx="5150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Selection from 16 GCSE and Technical subjects</a:t>
            </a:r>
            <a:endParaRPr lang="en-US" sz="1600" dirty="0"/>
          </a:p>
        </p:txBody>
      </p:sp>
      <p:sp>
        <p:nvSpPr>
          <p:cNvPr id="14" name="Oval 13"/>
          <p:cNvSpPr/>
          <p:nvPr/>
        </p:nvSpPr>
        <p:spPr>
          <a:xfrm>
            <a:off x="1949115" y="5100904"/>
            <a:ext cx="1718632" cy="120083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53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07951"/>
            <a:ext cx="78867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03648" y="1246311"/>
            <a:ext cx="4027668" cy="4459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Students select two from:-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Picture 2" descr="glossopdale back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19" b="82262"/>
          <a:stretch>
            <a:fillRect/>
          </a:stretch>
        </p:blipFill>
        <p:spPr bwMode="auto">
          <a:xfrm>
            <a:off x="3174" y="-1588"/>
            <a:ext cx="9312275" cy="112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28755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What are the additional choices?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6105" y="1696743"/>
            <a:ext cx="4572000" cy="45243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GB" dirty="0"/>
              <a:t>Art and Design (GCSE)</a:t>
            </a:r>
          </a:p>
          <a:p>
            <a:r>
              <a:rPr lang="en-GB" dirty="0"/>
              <a:t>Business (BTEC L1/2)</a:t>
            </a:r>
          </a:p>
          <a:p>
            <a:r>
              <a:rPr lang="en-GB" dirty="0"/>
              <a:t>Computer Science (GCSE)</a:t>
            </a:r>
          </a:p>
          <a:p>
            <a:r>
              <a:rPr lang="en-GB" dirty="0"/>
              <a:t>Design Technology (GCSE)</a:t>
            </a:r>
          </a:p>
          <a:p>
            <a:r>
              <a:rPr lang="en-GB" dirty="0"/>
              <a:t>French (GCSE)</a:t>
            </a:r>
          </a:p>
          <a:p>
            <a:r>
              <a:rPr lang="en-GB" dirty="0"/>
              <a:t>Geography (GCSE)</a:t>
            </a:r>
          </a:p>
          <a:p>
            <a:r>
              <a:rPr lang="en-GB" dirty="0"/>
              <a:t>German (GCSE)</a:t>
            </a:r>
          </a:p>
          <a:p>
            <a:r>
              <a:rPr lang="en-GB" dirty="0"/>
              <a:t>Health and Social (BTEC L1/2)</a:t>
            </a:r>
          </a:p>
          <a:p>
            <a:r>
              <a:rPr lang="en-GB" dirty="0"/>
              <a:t>History (GCSE)</a:t>
            </a:r>
          </a:p>
          <a:p>
            <a:r>
              <a:rPr lang="en-GB" dirty="0"/>
              <a:t>Hospitality and Catering (</a:t>
            </a:r>
            <a:r>
              <a:rPr lang="en-GB" dirty="0" err="1"/>
              <a:t>Eduqas</a:t>
            </a:r>
            <a:r>
              <a:rPr lang="en-GB" dirty="0"/>
              <a:t> L1/2)</a:t>
            </a:r>
          </a:p>
          <a:p>
            <a:r>
              <a:rPr lang="en-GB" dirty="0"/>
              <a:t>ICT/Media (OCR L1/2)</a:t>
            </a:r>
          </a:p>
          <a:p>
            <a:r>
              <a:rPr lang="en-GB" dirty="0"/>
              <a:t>Music (GCSE)</a:t>
            </a:r>
          </a:p>
          <a:p>
            <a:r>
              <a:rPr lang="en-GB" dirty="0"/>
              <a:t>Performing Arts (Acting) (BTEC L1/2)</a:t>
            </a:r>
          </a:p>
          <a:p>
            <a:r>
              <a:rPr lang="en-GB" dirty="0"/>
              <a:t>Performing Arts (Dance) (BTEC L1/2)</a:t>
            </a:r>
          </a:p>
          <a:p>
            <a:r>
              <a:rPr lang="en-GB" dirty="0"/>
              <a:t>Sport (BTEC L1/2)</a:t>
            </a:r>
          </a:p>
          <a:p>
            <a:r>
              <a:rPr lang="en-GB" dirty="0"/>
              <a:t>Psychology (GCSE)</a:t>
            </a:r>
          </a:p>
        </p:txBody>
      </p:sp>
    </p:spTree>
    <p:extLst>
      <p:ext uri="{BB962C8B-B14F-4D97-AF65-F5344CB8AC3E}">
        <p14:creationId xmlns:p14="http://schemas.microsoft.com/office/powerpoint/2010/main" val="205221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07951"/>
            <a:ext cx="78867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03648" y="1246311"/>
            <a:ext cx="4027668" cy="4544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Students select two from:-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Picture 2" descr="glossopdale back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19" b="82262"/>
          <a:stretch>
            <a:fillRect/>
          </a:stretch>
        </p:blipFill>
        <p:spPr bwMode="auto">
          <a:xfrm>
            <a:off x="3174" y="-1588"/>
            <a:ext cx="9312275" cy="112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28755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What are the additional choices?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88024" y="1972535"/>
            <a:ext cx="3815283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 smtClean="0"/>
              <a:t>Vocational</a:t>
            </a:r>
          </a:p>
          <a:p>
            <a:r>
              <a:rPr lang="en-GB" dirty="0" smtClean="0"/>
              <a:t>Business </a:t>
            </a:r>
            <a:r>
              <a:rPr lang="en-GB" dirty="0"/>
              <a:t>(BTEC L1/2)</a:t>
            </a:r>
          </a:p>
          <a:p>
            <a:r>
              <a:rPr lang="en-GB" dirty="0" smtClean="0"/>
              <a:t>Health </a:t>
            </a:r>
            <a:r>
              <a:rPr lang="en-GB" dirty="0"/>
              <a:t>and Social (BTEC L1/2)</a:t>
            </a:r>
          </a:p>
          <a:p>
            <a:r>
              <a:rPr lang="en-GB" dirty="0" smtClean="0"/>
              <a:t>Hospitality </a:t>
            </a:r>
            <a:r>
              <a:rPr lang="en-GB" dirty="0"/>
              <a:t>and Catering (</a:t>
            </a:r>
            <a:r>
              <a:rPr lang="en-GB" dirty="0" err="1"/>
              <a:t>Eduqas</a:t>
            </a:r>
            <a:r>
              <a:rPr lang="en-GB" dirty="0"/>
              <a:t> L1/2)</a:t>
            </a:r>
          </a:p>
          <a:p>
            <a:r>
              <a:rPr lang="en-GB" dirty="0"/>
              <a:t>ICT/Media (OCR L1/2)</a:t>
            </a:r>
          </a:p>
          <a:p>
            <a:r>
              <a:rPr lang="en-GB" dirty="0" smtClean="0"/>
              <a:t>Performing </a:t>
            </a:r>
            <a:r>
              <a:rPr lang="en-GB" dirty="0"/>
              <a:t>Arts (Acting) (BTEC L1/2)</a:t>
            </a:r>
          </a:p>
          <a:p>
            <a:r>
              <a:rPr lang="en-GB" dirty="0"/>
              <a:t>Performing Arts (Dance) (BTEC L1/2)</a:t>
            </a:r>
          </a:p>
          <a:p>
            <a:r>
              <a:rPr lang="en-GB" dirty="0"/>
              <a:t>Sport (BTEC L1/2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942155" y="3828560"/>
            <a:ext cx="334469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 smtClean="0"/>
              <a:t>GCSE</a:t>
            </a:r>
          </a:p>
          <a:p>
            <a:r>
              <a:rPr lang="en-GB" dirty="0" smtClean="0"/>
              <a:t>Art </a:t>
            </a:r>
            <a:r>
              <a:rPr lang="en-GB" dirty="0"/>
              <a:t>and Design (GCSE)</a:t>
            </a:r>
          </a:p>
          <a:p>
            <a:r>
              <a:rPr lang="en-GB" dirty="0" smtClean="0"/>
              <a:t>Computer </a:t>
            </a:r>
            <a:r>
              <a:rPr lang="en-GB" dirty="0"/>
              <a:t>Science (GCSE)</a:t>
            </a:r>
          </a:p>
          <a:p>
            <a:r>
              <a:rPr lang="en-GB" dirty="0"/>
              <a:t>Design Technology (GCSE)</a:t>
            </a:r>
          </a:p>
          <a:p>
            <a:r>
              <a:rPr lang="en-GB" dirty="0" smtClean="0"/>
              <a:t>Music </a:t>
            </a:r>
            <a:r>
              <a:rPr lang="en-GB" dirty="0"/>
              <a:t>(GCSE)</a:t>
            </a:r>
          </a:p>
          <a:p>
            <a:r>
              <a:rPr lang="en-GB" dirty="0" smtClean="0"/>
              <a:t>Psychology </a:t>
            </a:r>
            <a:r>
              <a:rPr lang="en-GB" dirty="0"/>
              <a:t>(GCSE)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07704" y="2026020"/>
            <a:ext cx="2391911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 err="1" smtClean="0"/>
              <a:t>Ebacc</a:t>
            </a:r>
            <a:endParaRPr lang="en-GB" b="1" dirty="0" smtClean="0"/>
          </a:p>
          <a:p>
            <a:r>
              <a:rPr lang="en-GB" dirty="0" smtClean="0"/>
              <a:t>French </a:t>
            </a:r>
            <a:r>
              <a:rPr lang="en-GB" dirty="0"/>
              <a:t>(GCSE)</a:t>
            </a:r>
          </a:p>
          <a:p>
            <a:r>
              <a:rPr lang="en-GB" dirty="0"/>
              <a:t>Geography (GCSE)</a:t>
            </a:r>
          </a:p>
          <a:p>
            <a:r>
              <a:rPr lang="en-GB" dirty="0"/>
              <a:t>German (GCSE)</a:t>
            </a:r>
          </a:p>
          <a:p>
            <a:r>
              <a:rPr lang="en-GB" dirty="0" smtClean="0"/>
              <a:t>History </a:t>
            </a:r>
            <a:r>
              <a:rPr lang="en-GB" dirty="0"/>
              <a:t>(GCSE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26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07951"/>
            <a:ext cx="78867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03648" y="1246311"/>
            <a:ext cx="4027668" cy="4544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Students select two from:-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Picture 2" descr="glossopdale back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19" b="82262"/>
          <a:stretch>
            <a:fillRect/>
          </a:stretch>
        </p:blipFill>
        <p:spPr bwMode="auto">
          <a:xfrm>
            <a:off x="3174" y="-1588"/>
            <a:ext cx="9312275" cy="112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28755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What are the additional choices?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88024" y="1972535"/>
            <a:ext cx="3815283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 smtClean="0"/>
              <a:t>Vocational</a:t>
            </a:r>
          </a:p>
          <a:p>
            <a:r>
              <a:rPr lang="en-GB" dirty="0" smtClean="0"/>
              <a:t>Business </a:t>
            </a:r>
            <a:r>
              <a:rPr lang="en-GB" dirty="0"/>
              <a:t>(BTEC L1/2)</a:t>
            </a:r>
          </a:p>
          <a:p>
            <a:r>
              <a:rPr lang="en-GB" dirty="0" smtClean="0"/>
              <a:t>Health </a:t>
            </a:r>
            <a:r>
              <a:rPr lang="en-GB" dirty="0"/>
              <a:t>and Social (BTEC L1/2)</a:t>
            </a:r>
          </a:p>
          <a:p>
            <a:r>
              <a:rPr lang="en-GB" dirty="0" smtClean="0"/>
              <a:t>Hospitality </a:t>
            </a:r>
            <a:r>
              <a:rPr lang="en-GB" dirty="0"/>
              <a:t>and Catering (</a:t>
            </a:r>
            <a:r>
              <a:rPr lang="en-GB" dirty="0" err="1"/>
              <a:t>Eduqas</a:t>
            </a:r>
            <a:r>
              <a:rPr lang="en-GB" dirty="0"/>
              <a:t> L1/2)</a:t>
            </a:r>
          </a:p>
          <a:p>
            <a:r>
              <a:rPr lang="en-GB" dirty="0"/>
              <a:t>ICT/Media (OCR L1/2)</a:t>
            </a:r>
          </a:p>
          <a:p>
            <a:r>
              <a:rPr lang="en-GB" dirty="0" smtClean="0"/>
              <a:t>Performing </a:t>
            </a:r>
            <a:r>
              <a:rPr lang="en-GB" dirty="0"/>
              <a:t>Arts (Acting) (BTEC L1/2)</a:t>
            </a:r>
          </a:p>
          <a:p>
            <a:r>
              <a:rPr lang="en-GB" dirty="0"/>
              <a:t>Performing Arts (Dance) (BTEC L1/2)</a:t>
            </a:r>
          </a:p>
          <a:p>
            <a:r>
              <a:rPr lang="en-GB" dirty="0"/>
              <a:t>Sport (BTEC L1/2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942155" y="3828560"/>
            <a:ext cx="334469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 smtClean="0"/>
              <a:t>GCSE</a:t>
            </a:r>
          </a:p>
          <a:p>
            <a:r>
              <a:rPr lang="en-GB" dirty="0" smtClean="0"/>
              <a:t>Art </a:t>
            </a:r>
            <a:r>
              <a:rPr lang="en-GB" dirty="0"/>
              <a:t>and Design (GCSE)</a:t>
            </a:r>
          </a:p>
          <a:p>
            <a:r>
              <a:rPr lang="en-GB" dirty="0" smtClean="0"/>
              <a:t>Computer </a:t>
            </a:r>
            <a:r>
              <a:rPr lang="en-GB" dirty="0"/>
              <a:t>Science (GCSE)</a:t>
            </a:r>
          </a:p>
          <a:p>
            <a:r>
              <a:rPr lang="en-GB" dirty="0"/>
              <a:t>Design Technology (GCSE)</a:t>
            </a:r>
          </a:p>
          <a:p>
            <a:r>
              <a:rPr lang="en-GB" dirty="0" smtClean="0"/>
              <a:t>Music </a:t>
            </a:r>
            <a:r>
              <a:rPr lang="en-GB" dirty="0"/>
              <a:t>(GCSE)</a:t>
            </a:r>
          </a:p>
          <a:p>
            <a:r>
              <a:rPr lang="en-GB" dirty="0" smtClean="0"/>
              <a:t>Psychology </a:t>
            </a:r>
            <a:r>
              <a:rPr lang="en-GB" dirty="0"/>
              <a:t>(GCSE)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07704" y="2026020"/>
            <a:ext cx="2391911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 err="1" smtClean="0"/>
              <a:t>Ebacc</a:t>
            </a:r>
            <a:endParaRPr lang="en-GB" b="1" dirty="0" smtClean="0"/>
          </a:p>
          <a:p>
            <a:r>
              <a:rPr lang="en-GB" dirty="0" smtClean="0"/>
              <a:t>French </a:t>
            </a:r>
            <a:r>
              <a:rPr lang="en-GB" dirty="0"/>
              <a:t>(GCSE)</a:t>
            </a:r>
          </a:p>
          <a:p>
            <a:r>
              <a:rPr lang="en-GB" dirty="0"/>
              <a:t>Geography (GCSE)</a:t>
            </a:r>
          </a:p>
          <a:p>
            <a:r>
              <a:rPr lang="en-GB" dirty="0"/>
              <a:t>German (GCSE)</a:t>
            </a:r>
          </a:p>
          <a:p>
            <a:r>
              <a:rPr lang="en-GB" dirty="0" smtClean="0"/>
              <a:t>History </a:t>
            </a:r>
            <a:r>
              <a:rPr lang="en-GB" dirty="0"/>
              <a:t>(GCSE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0" name="Oval Callout 9"/>
          <p:cNvSpPr/>
          <p:nvPr/>
        </p:nvSpPr>
        <p:spPr>
          <a:xfrm>
            <a:off x="526264" y="1112507"/>
            <a:ext cx="3726185" cy="3168352"/>
          </a:xfrm>
          <a:prstGeom prst="wedgeEllipseCallout">
            <a:avLst>
              <a:gd name="adj1" fmla="val -55691"/>
              <a:gd name="adj2" fmla="val 63156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Why do the vocational courses have different names?</a:t>
            </a:r>
            <a:endParaRPr lang="en-GB" sz="2800" dirty="0"/>
          </a:p>
        </p:txBody>
      </p:sp>
      <p:sp>
        <p:nvSpPr>
          <p:cNvPr id="16" name="Oval Callout 15"/>
          <p:cNvSpPr/>
          <p:nvPr/>
        </p:nvSpPr>
        <p:spPr>
          <a:xfrm>
            <a:off x="2411760" y="3716221"/>
            <a:ext cx="5251425" cy="3168352"/>
          </a:xfrm>
          <a:prstGeom prst="wedgeEllipseCallout">
            <a:avLst>
              <a:gd name="adj1" fmla="val 86807"/>
              <a:gd name="adj2" fmla="val -31296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Because unlike GCSEs each exam board has a different name for their course. The most well known “</a:t>
            </a:r>
            <a:r>
              <a:rPr lang="en-GB" sz="2400" dirty="0" err="1" smtClean="0"/>
              <a:t>BTec</a:t>
            </a:r>
            <a:r>
              <a:rPr lang="en-GB" sz="2400" dirty="0" smtClean="0"/>
              <a:t>” is a brand name for Pearson (formerly </a:t>
            </a:r>
            <a:r>
              <a:rPr lang="en-GB" sz="2400" dirty="0"/>
              <a:t>E</a:t>
            </a:r>
            <a:r>
              <a:rPr lang="en-GB" sz="2400" dirty="0" smtClean="0"/>
              <a:t>dexcel)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5170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0"/>
            <a:ext cx="6933456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The Curriculum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238944" y="1310431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English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238944" y="1742479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English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238944" y="2174527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English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238944" y="2606575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English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751112" y="1310431"/>
            <a:ext cx="1512168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Maths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751112" y="1742479"/>
            <a:ext cx="1512168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Maths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751112" y="2174527"/>
            <a:ext cx="1512168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Maths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263280" y="1310431"/>
            <a:ext cx="1512168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RS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238944" y="5485392"/>
            <a:ext cx="1512168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 GCSE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751112" y="5485392"/>
            <a:ext cx="1512168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 or 2 GCSE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263280" y="5486895"/>
            <a:ext cx="1512168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 GCSE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775448" y="1310431"/>
            <a:ext cx="1512168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Science/PE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5775448" y="1742479"/>
            <a:ext cx="1512168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Science/PE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5775448" y="2174527"/>
            <a:ext cx="1512168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Science/PE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5775448" y="2612494"/>
            <a:ext cx="1512168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Science/PE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5775448" y="3044542"/>
            <a:ext cx="1512168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Science/PE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5775448" y="3476590"/>
            <a:ext cx="1512168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Science/PE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5775448" y="5486895"/>
            <a:ext cx="1512168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 or 3 GCSE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287616" y="1310431"/>
            <a:ext cx="1512168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Option 1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7287616" y="2606575"/>
            <a:ext cx="1512168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Option 2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7287616" y="3908638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Option 3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7287616" y="1736560"/>
            <a:ext cx="1512168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Option 1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7287616" y="3032704"/>
            <a:ext cx="1512168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Option 2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7287616" y="4334767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Option 3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7287616" y="2168608"/>
            <a:ext cx="1512168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Option 1</a:t>
            </a:r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7287616" y="3464752"/>
            <a:ext cx="1512168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Option 2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7287616" y="4766815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Option 3</a:t>
            </a:r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7287616" y="5486895"/>
            <a:ext cx="1512168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 to 3 GCSE</a:t>
            </a:r>
          </a:p>
          <a:p>
            <a:pPr algn="ctr"/>
            <a:r>
              <a:rPr lang="en-GB" dirty="0" smtClean="0"/>
              <a:t>1 or 2 </a:t>
            </a:r>
            <a:r>
              <a:rPr lang="en-GB" dirty="0" err="1" smtClean="0"/>
              <a:t>Btec</a:t>
            </a:r>
            <a:endParaRPr lang="en-GB" dirty="0" smtClean="0"/>
          </a:p>
        </p:txBody>
      </p:sp>
      <p:sp>
        <p:nvSpPr>
          <p:cNvPr id="36" name="Rectangle 35"/>
          <p:cNvSpPr/>
          <p:nvPr/>
        </p:nvSpPr>
        <p:spPr>
          <a:xfrm>
            <a:off x="5775448" y="3908638"/>
            <a:ext cx="1512168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Science/PE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2751112" y="2608078"/>
            <a:ext cx="1512168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70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990" y="2250644"/>
            <a:ext cx="3552020" cy="2356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Curriculum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24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990" y="2250644"/>
            <a:ext cx="3552020" cy="2356710"/>
          </a:xfrm>
          <a:prstGeom prst="rect">
            <a:avLst/>
          </a:prstGeom>
        </p:spPr>
      </p:pic>
      <p:sp>
        <p:nvSpPr>
          <p:cNvPr id="2050" name="Rectangle 2049"/>
          <p:cNvSpPr/>
          <p:nvPr/>
        </p:nvSpPr>
        <p:spPr>
          <a:xfrm>
            <a:off x="1082195" y="1484784"/>
            <a:ext cx="2625709" cy="35124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Science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411760" y="1484784"/>
            <a:ext cx="1296144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Combined Science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2411760" y="1979733"/>
            <a:ext cx="1296144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Combined Science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2411760" y="2486363"/>
            <a:ext cx="1296144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Combined </a:t>
            </a:r>
            <a:r>
              <a:rPr lang="en-GB" dirty="0"/>
              <a:t>Science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11760" y="2981312"/>
            <a:ext cx="1296144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Combined </a:t>
            </a:r>
            <a:r>
              <a:rPr lang="en-GB" dirty="0"/>
              <a:t>Science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11760" y="3485368"/>
            <a:ext cx="129614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Combined </a:t>
            </a:r>
            <a:r>
              <a:rPr lang="en-GB" dirty="0"/>
              <a:t>Science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11760" y="3989087"/>
            <a:ext cx="1296144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P.E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2411760" y="4493143"/>
            <a:ext cx="1296144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P.E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2411760" y="5589240"/>
            <a:ext cx="1296144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r>
              <a:rPr lang="en-GB" dirty="0" smtClean="0"/>
              <a:t> GCSE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1082196" y="1484784"/>
            <a:ext cx="1296144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Chemistry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1082196" y="1979733"/>
            <a:ext cx="1296144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Chemistry</a:t>
            </a:r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1082196" y="2486363"/>
            <a:ext cx="1296144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Physics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1082196" y="2981312"/>
            <a:ext cx="1296144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Physics</a:t>
            </a:r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1082196" y="3485368"/>
            <a:ext cx="129614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Biology</a:t>
            </a:r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1082196" y="3989087"/>
            <a:ext cx="129614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Biology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1082196" y="4493143"/>
            <a:ext cx="1296144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P.E</a:t>
            </a:r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1087734" y="5589240"/>
            <a:ext cx="1296144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 GCSE</a:t>
            </a:r>
            <a:endParaRPr lang="en-GB" dirty="0"/>
          </a:p>
        </p:txBody>
      </p:sp>
      <p:sp>
        <p:nvSpPr>
          <p:cNvPr id="2048" name="Right Brace 2047"/>
          <p:cNvSpPr/>
          <p:nvPr/>
        </p:nvSpPr>
        <p:spPr>
          <a:xfrm rot="5400000">
            <a:off x="1617844" y="4468710"/>
            <a:ext cx="224848" cy="1296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9" name="TextBox 2048"/>
          <p:cNvSpPr txBox="1"/>
          <p:nvPr/>
        </p:nvSpPr>
        <p:spPr>
          <a:xfrm>
            <a:off x="1258707" y="517112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 groups</a:t>
            </a:r>
            <a:endParaRPr lang="en-GB" dirty="0"/>
          </a:p>
        </p:txBody>
      </p:sp>
      <p:sp>
        <p:nvSpPr>
          <p:cNvPr id="42" name="Right Brace 41"/>
          <p:cNvSpPr/>
          <p:nvPr/>
        </p:nvSpPr>
        <p:spPr>
          <a:xfrm rot="5400000">
            <a:off x="2963895" y="4485195"/>
            <a:ext cx="211168" cy="12768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2529419" y="51667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  <a:r>
              <a:rPr lang="en-GB" dirty="0" smtClean="0"/>
              <a:t> groups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21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048" grpId="0" animBg="1"/>
      <p:bldP spid="2049" grpId="0"/>
      <p:bldP spid="42" grpId="0" animBg="1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should students consider?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7380312" cy="4503787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400" dirty="0" smtClean="0"/>
              <a:t>Career 		Does it lead to a job?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6872"/>
            <a:ext cx="41148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http://www.visualphotos.com/photo/4x9693068/silhouette_of_construction_workers_6892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1" t="15426" r="2363" b="4738"/>
          <a:stretch/>
        </p:blipFill>
        <p:spPr bwMode="auto">
          <a:xfrm>
            <a:off x="7524328" y="4159860"/>
            <a:ext cx="1326600" cy="14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dsmy2muqb7t4m.cloudfront.net/articles/2011/article-free-vector-people-silhouette-business/9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4" t="44457" r="42479" b="29697"/>
          <a:stretch/>
        </p:blipFill>
        <p:spPr bwMode="auto">
          <a:xfrm>
            <a:off x="4508897" y="4221088"/>
            <a:ext cx="3043720" cy="14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dsmy2muqb7t4m.cloudfront.net/articles/2011/article-free-vector-people-silhouette-business/9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8" t="44835"/>
          <a:stretch/>
        </p:blipFill>
        <p:spPr bwMode="auto">
          <a:xfrm>
            <a:off x="7092280" y="1736866"/>
            <a:ext cx="1901476" cy="210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-99392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Welcome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1484784"/>
            <a:ext cx="6984776" cy="3816424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Aims of the Evening.</a:t>
            </a:r>
          </a:p>
          <a:p>
            <a:endParaRPr lang="en-GB" dirty="0" smtClean="0"/>
          </a:p>
          <a:p>
            <a:r>
              <a:rPr lang="en-GB" dirty="0" smtClean="0"/>
              <a:t>Explain the Key Stage 4 curriculum and the options process.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12039"/>
      </p:ext>
    </p:extLst>
  </p:cSld>
  <p:clrMapOvr>
    <a:masterClrMapping/>
  </p:clrMapOvr>
  <p:timing>
    <p:tnLst>
      <p:par>
        <p:cTn id="1" dur="0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should students consider?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7380312" cy="4608512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400" dirty="0" smtClean="0"/>
              <a:t>Career 		Does it lead to a job?</a:t>
            </a:r>
          </a:p>
          <a:p>
            <a:r>
              <a:rPr lang="en-GB" sz="2400" dirty="0" smtClean="0"/>
              <a:t>Interests		Do they enjoy it?</a:t>
            </a:r>
          </a:p>
          <a:p>
            <a:endParaRPr lang="en-GB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http://maasd.edublogs.org/files/2010/01/brainstorming_10_08_08_pc_pro_m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47525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4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should students consider?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0" y="1268760"/>
            <a:ext cx="7358452" cy="468052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400" dirty="0" smtClean="0"/>
              <a:t>Career 		Does it lead to a job?</a:t>
            </a:r>
          </a:p>
          <a:p>
            <a:r>
              <a:rPr lang="en-GB" sz="2400" dirty="0" smtClean="0"/>
              <a:t>Interests		Do they enjoy it?</a:t>
            </a:r>
          </a:p>
          <a:p>
            <a:r>
              <a:rPr lang="en-GB" sz="2400" dirty="0"/>
              <a:t>Ability </a:t>
            </a:r>
            <a:r>
              <a:rPr lang="en-GB" sz="2400" dirty="0" smtClean="0"/>
              <a:t>		Are they good at it?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37147"/>
            <a:ext cx="5076056" cy="381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9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0"/>
          <a:stretch/>
        </p:blipFill>
        <p:spPr bwMode="auto">
          <a:xfrm rot="5400000">
            <a:off x="1772688" y="-509126"/>
            <a:ext cx="5593423" cy="914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08520" y="1268760"/>
            <a:ext cx="1584176" cy="2346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should students consider?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71800" y="2708920"/>
            <a:ext cx="3168352" cy="4320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7344816" cy="4896544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400" dirty="0" smtClean="0"/>
              <a:t>Career 		Does it lead to a job?</a:t>
            </a:r>
          </a:p>
          <a:p>
            <a:r>
              <a:rPr lang="en-GB" sz="2400" dirty="0" smtClean="0"/>
              <a:t>Interests		Do they enjoy it?</a:t>
            </a:r>
          </a:p>
          <a:p>
            <a:r>
              <a:rPr lang="en-GB" sz="2400" dirty="0" smtClean="0"/>
              <a:t>Ability		Are they good at it?</a:t>
            </a:r>
          </a:p>
          <a:p>
            <a:r>
              <a:rPr lang="en-GB" sz="2400" dirty="0" smtClean="0"/>
              <a:t>Pathways		Where can they go next?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52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should students consider?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7308304" cy="4608512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400" dirty="0" smtClean="0"/>
              <a:t>Career 		Does it lead to a job?</a:t>
            </a:r>
          </a:p>
          <a:p>
            <a:r>
              <a:rPr lang="en-GB" sz="2400" dirty="0" smtClean="0"/>
              <a:t>Interests		Do they enjoy it?</a:t>
            </a:r>
          </a:p>
          <a:p>
            <a:r>
              <a:rPr lang="en-GB" sz="2400" dirty="0"/>
              <a:t>Ability </a:t>
            </a:r>
            <a:r>
              <a:rPr lang="en-GB" sz="2400" dirty="0" smtClean="0"/>
              <a:t>		Are they good at it?</a:t>
            </a:r>
          </a:p>
          <a:p>
            <a:r>
              <a:rPr lang="en-GB" sz="2400" dirty="0" smtClean="0"/>
              <a:t>Pathways		Where can they go next?</a:t>
            </a:r>
          </a:p>
          <a:p>
            <a:r>
              <a:rPr lang="en-GB" sz="2400" dirty="0" smtClean="0"/>
              <a:t>Learning styles	Does it suit the way they learn?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12976"/>
            <a:ext cx="4464496" cy="275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28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987823" y="12658"/>
            <a:ext cx="6327625" cy="132556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What examinations will my child sit?</a:t>
            </a:r>
          </a:p>
        </p:txBody>
      </p:sp>
      <p:sp>
        <p:nvSpPr>
          <p:cNvPr id="2" name="Rectangle 1"/>
          <p:cNvSpPr/>
          <p:nvPr/>
        </p:nvSpPr>
        <p:spPr>
          <a:xfrm>
            <a:off x="2353530" y="3391541"/>
            <a:ext cx="1646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GCSE</a:t>
            </a:r>
            <a:endParaRPr lang="en-US" sz="5400" b="0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7348" y="3391541"/>
            <a:ext cx="27638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Technical</a:t>
            </a:r>
          </a:p>
          <a:p>
            <a:pPr algn="ctr"/>
            <a:r>
              <a:rPr lang="en-US" sz="5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Awards</a:t>
            </a:r>
            <a:endParaRPr lang="en-US" sz="5400" b="0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5348" y="1693687"/>
            <a:ext cx="2399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Courses</a:t>
            </a:r>
            <a:endParaRPr lang="en-US" sz="5400" b="0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Down Arrow 2"/>
          <p:cNvSpPr/>
          <p:nvPr/>
        </p:nvSpPr>
        <p:spPr>
          <a:xfrm rot="2053365">
            <a:off x="3372137" y="2597878"/>
            <a:ext cx="358218" cy="77452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9608593">
            <a:off x="5405614" y="2617018"/>
            <a:ext cx="358218" cy="77452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8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 txBox="1">
            <a:spLocks/>
          </p:cNvSpPr>
          <p:nvPr/>
        </p:nvSpPr>
        <p:spPr bwMode="auto">
          <a:xfrm>
            <a:off x="1549896" y="1268760"/>
            <a:ext cx="777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b="1" u="sng" dirty="0"/>
              <a:t>GCSE</a:t>
            </a:r>
          </a:p>
          <a:p>
            <a:pPr>
              <a:buFont typeface="Arial" panose="020B0604020202020204" pitchFamily="34" charset="0"/>
              <a:buNone/>
            </a:pPr>
            <a:endParaRPr lang="en-GB" u="sng" dirty="0"/>
          </a:p>
          <a:p>
            <a:pPr>
              <a:buFont typeface="Arial" panose="020B0604020202020204" pitchFamily="34" charset="0"/>
              <a:buNone/>
            </a:pPr>
            <a:r>
              <a:rPr lang="en-GB" dirty="0"/>
              <a:t>Examination </a:t>
            </a:r>
            <a:r>
              <a:rPr lang="en-GB" dirty="0" smtClean="0"/>
              <a:t>(most </a:t>
            </a:r>
            <a:r>
              <a:rPr lang="en-GB" dirty="0"/>
              <a:t>100%)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dirty="0" smtClean="0"/>
              <a:t>Rare Controlled </a:t>
            </a:r>
            <a:r>
              <a:rPr lang="en-GB" dirty="0"/>
              <a:t>Assessment </a:t>
            </a:r>
            <a:endParaRPr lang="en-GB" dirty="0" smtClean="0"/>
          </a:p>
          <a:p>
            <a:pPr>
              <a:buFont typeface="Arial" panose="020B0604020202020204" pitchFamily="34" charset="0"/>
              <a:buNone/>
            </a:pPr>
            <a:endParaRPr lang="en-GB" dirty="0"/>
          </a:p>
          <a:p>
            <a:pPr>
              <a:buFont typeface="Arial" panose="020B0604020202020204" pitchFamily="34" charset="0"/>
              <a:buNone/>
            </a:pPr>
            <a:r>
              <a:rPr lang="en-GB" dirty="0"/>
              <a:t>Grading </a:t>
            </a:r>
            <a:r>
              <a:rPr lang="en-GB" dirty="0" smtClean="0"/>
              <a:t> (9 - 1)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dirty="0" smtClean="0"/>
              <a:t>Higher level (9 - 4)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dirty="0" smtClean="0"/>
              <a:t>Foundation level (5 – 1)</a:t>
            </a:r>
            <a:endParaRPr lang="en-GB" dirty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915816" y="0"/>
            <a:ext cx="5702410" cy="132556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What examinations will my child sit?</a:t>
            </a:r>
          </a:p>
        </p:txBody>
      </p:sp>
      <p:sp>
        <p:nvSpPr>
          <p:cNvPr id="2" name="Down Arrow 1"/>
          <p:cNvSpPr/>
          <p:nvPr/>
        </p:nvSpPr>
        <p:spPr>
          <a:xfrm rot="3505056">
            <a:off x="6027138" y="3019908"/>
            <a:ext cx="1296144" cy="29717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Not Common any more.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14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Grading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5" y="1372151"/>
            <a:ext cx="8992009" cy="494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6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1760" y="1340768"/>
            <a:ext cx="6304844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000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Attainment </a:t>
            </a:r>
            <a:r>
              <a:rPr lang="en-GB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 is a measure of a pupil’s average grade across a set suite of eight subjects.</a:t>
            </a:r>
          </a:p>
          <a:p>
            <a:r>
              <a:rPr lang="en-GB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Grades will be measured on a 1-8 point score scale, rather than the current 16-58 scale.</a:t>
            </a:r>
          </a:p>
          <a:p>
            <a:r>
              <a:rPr lang="en-GB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 this new scale, 1 is equivalent to a Grade G GCSE. An increase in one point will represent an increase of one GCSE grade up to 8, which is equivalent to an A* GCSE.</a:t>
            </a:r>
          </a:p>
        </p:txBody>
      </p:sp>
      <p:pic>
        <p:nvPicPr>
          <p:cNvPr id="3" name="Picture 2" descr="https://loretolearning.files.wordpress.com/2014/02/progress-8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80" y="3868341"/>
            <a:ext cx="7155673" cy="2517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3728" y="2953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Attainment 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195471"/>
      </p:ext>
    </p:extLst>
  </p:cSld>
  <p:clrMapOvr>
    <a:masterClrMapping/>
  </p:clrMapOvr>
  <p:timing>
    <p:tnLst>
      <p:par>
        <p:cTn id="1" dur="0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556792"/>
            <a:ext cx="66675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English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1145953"/>
            <a:ext cx="5807596" cy="561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340768"/>
            <a:ext cx="7139136" cy="4785395"/>
          </a:xfrm>
        </p:spPr>
        <p:txBody>
          <a:bodyPr/>
          <a:lstStyle/>
          <a:p>
            <a:pPr>
              <a:buNone/>
            </a:pPr>
            <a:r>
              <a:rPr lang="en-GB" dirty="0"/>
              <a:t>Aims of Key Stage 4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To provide a broad, balanced curriculum for our students</a:t>
            </a:r>
          </a:p>
          <a:p>
            <a:endParaRPr lang="en-GB" dirty="0"/>
          </a:p>
          <a:p>
            <a:r>
              <a:rPr lang="en-GB" dirty="0"/>
              <a:t>To ensure students study a curriculum that allows for appropriate progression routes to post 16 provision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72" name="Picture 2" descr="glossopdale back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19" b="82262"/>
          <a:stretch>
            <a:fillRect/>
          </a:stretch>
        </p:blipFill>
        <p:spPr bwMode="auto">
          <a:xfrm>
            <a:off x="3174" y="-1588"/>
            <a:ext cx="9312275" cy="112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Stage 4 Curriculum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12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494570" y="1485106"/>
            <a:ext cx="8382000" cy="18303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1" u="sng" dirty="0" smtClean="0"/>
              <a:t>Technical Awards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Examination/Controlled assessment (25</a:t>
            </a:r>
            <a:r>
              <a:rPr lang="en-GB" dirty="0" smtClean="0"/>
              <a:t>%*)</a:t>
            </a: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Coursework</a:t>
            </a:r>
          </a:p>
        </p:txBody>
      </p:sp>
      <p:sp>
        <p:nvSpPr>
          <p:cNvPr id="17412" name="Content Placeholder 2"/>
          <p:cNvSpPr txBox="1">
            <a:spLocks/>
          </p:cNvSpPr>
          <p:nvPr/>
        </p:nvSpPr>
        <p:spPr bwMode="auto">
          <a:xfrm>
            <a:off x="778727" y="3678237"/>
            <a:ext cx="2641145" cy="227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dirty="0"/>
              <a:t>Level 2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sz="2000" dirty="0"/>
              <a:t>Distinction</a:t>
            </a:r>
            <a:r>
              <a:rPr lang="en-GB" sz="2000" dirty="0" smtClean="0"/>
              <a:t>*=8.5</a:t>
            </a:r>
            <a:endParaRPr lang="en-GB" sz="2000" dirty="0"/>
          </a:p>
          <a:p>
            <a:pPr>
              <a:buFont typeface="Arial" panose="020B0604020202020204" pitchFamily="34" charset="0"/>
              <a:buNone/>
            </a:pPr>
            <a:r>
              <a:rPr lang="en-GB" sz="2000" dirty="0"/>
              <a:t>Distinction </a:t>
            </a:r>
            <a:r>
              <a:rPr lang="en-GB" sz="2000" dirty="0" smtClean="0"/>
              <a:t>=7</a:t>
            </a:r>
            <a:endParaRPr lang="en-GB" sz="2000" dirty="0"/>
          </a:p>
          <a:p>
            <a:pPr>
              <a:buFont typeface="Arial" panose="020B0604020202020204" pitchFamily="34" charset="0"/>
              <a:buNone/>
            </a:pPr>
            <a:r>
              <a:rPr lang="en-GB" sz="2000" dirty="0"/>
              <a:t>Merit </a:t>
            </a:r>
            <a:r>
              <a:rPr lang="en-GB" sz="2000" dirty="0" smtClean="0"/>
              <a:t>= </a:t>
            </a:r>
            <a:r>
              <a:rPr lang="en-GB" sz="2000" dirty="0" smtClean="0"/>
              <a:t>5.5</a:t>
            </a:r>
            <a:endParaRPr lang="en-GB" sz="2000" dirty="0"/>
          </a:p>
          <a:p>
            <a:pPr>
              <a:buFont typeface="Arial" panose="020B0604020202020204" pitchFamily="34" charset="0"/>
              <a:buNone/>
            </a:pPr>
            <a:r>
              <a:rPr lang="en-GB" sz="2000" dirty="0"/>
              <a:t>Pass = </a:t>
            </a:r>
            <a:r>
              <a:rPr lang="en-GB" sz="2000" dirty="0" smtClean="0"/>
              <a:t> </a:t>
            </a:r>
            <a:r>
              <a:rPr lang="en-GB" sz="2000" dirty="0" smtClean="0"/>
              <a:t>4</a:t>
            </a:r>
            <a:endParaRPr lang="en-GB" sz="2000" dirty="0"/>
          </a:p>
          <a:p>
            <a:pPr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7413" name="Content Placeholder 2"/>
          <p:cNvSpPr txBox="1">
            <a:spLocks/>
          </p:cNvSpPr>
          <p:nvPr/>
        </p:nvSpPr>
        <p:spPr bwMode="auto">
          <a:xfrm>
            <a:off x="4114800" y="3678238"/>
            <a:ext cx="383857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dirty="0"/>
              <a:t>Level </a:t>
            </a:r>
            <a:r>
              <a:rPr lang="en-GB" dirty="0" smtClean="0"/>
              <a:t>1</a:t>
            </a:r>
          </a:p>
          <a:p>
            <a:pPr>
              <a:buNone/>
            </a:pPr>
            <a:r>
              <a:rPr lang="en-GB" sz="2000" dirty="0" smtClean="0"/>
              <a:t>Distinction = 3</a:t>
            </a:r>
          </a:p>
          <a:p>
            <a:pPr>
              <a:buNone/>
            </a:pPr>
            <a:r>
              <a:rPr lang="en-GB" sz="2000" dirty="0" smtClean="0"/>
              <a:t>Merit = 2</a:t>
            </a:r>
          </a:p>
          <a:p>
            <a:pPr>
              <a:buNone/>
            </a:pPr>
            <a:r>
              <a:rPr lang="en-GB" sz="2000" dirty="0" smtClean="0"/>
              <a:t>Pass =</a:t>
            </a:r>
            <a:r>
              <a:rPr lang="en-GB" sz="2000" dirty="0" smtClean="0"/>
              <a:t>1.75</a:t>
            </a:r>
            <a:endParaRPr lang="en-GB" sz="2000" dirty="0"/>
          </a:p>
          <a:p>
            <a:pPr>
              <a:buFont typeface="Arial" panose="020B0604020202020204" pitchFamily="34" charset="0"/>
              <a:buNone/>
            </a:pPr>
            <a:endParaRPr lang="en-GB" dirty="0"/>
          </a:p>
          <a:p>
            <a:pPr>
              <a:buNone/>
            </a:pPr>
            <a:r>
              <a:rPr lang="en-GB" sz="900" dirty="0"/>
              <a:t>Source  </a:t>
            </a:r>
            <a:r>
              <a:rPr lang="en-GB" sz="900" dirty="0">
                <a:hlinkClick r:id="rId2"/>
              </a:rPr>
              <a:t>https://</a:t>
            </a:r>
            <a:r>
              <a:rPr lang="en-GB" sz="900" dirty="0" smtClean="0">
                <a:hlinkClick r:id="rId2"/>
              </a:rPr>
              <a:t>assets.publishing.service.gov.uk/government/uploads/system/uploads/attachment_data/file/783865/Secondary_accountability_measures_guidance.pdf</a:t>
            </a:r>
            <a:endParaRPr lang="en-GB" sz="900" dirty="0" smtClean="0"/>
          </a:p>
          <a:p>
            <a:pPr>
              <a:buNone/>
            </a:pPr>
            <a:endParaRPr lang="en-GB" sz="900" dirty="0"/>
          </a:p>
        </p:txBody>
      </p:sp>
      <p:pic>
        <p:nvPicPr>
          <p:cNvPr id="7" name="Picture 2" descr="glossopdale back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19" b="82262"/>
          <a:stretch>
            <a:fillRect/>
          </a:stretch>
        </p:blipFill>
        <p:spPr bwMode="auto">
          <a:xfrm>
            <a:off x="3174" y="-1588"/>
            <a:ext cx="9312275" cy="112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43694" y="0"/>
            <a:ext cx="6648786" cy="132556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What examinations will my child sit?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69204" y="3994060"/>
            <a:ext cx="3374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 Technical Awards are the equivalent of one </a:t>
            </a:r>
            <a:r>
              <a:rPr lang="en-US" dirty="0" smtClean="0"/>
              <a:t>GCSE</a:t>
            </a:r>
          </a:p>
          <a:p>
            <a:pPr algn="ctr"/>
            <a:endParaRPr lang="en-US" dirty="0" smtClean="0"/>
          </a:p>
          <a:p>
            <a:pPr algn="ctr"/>
            <a:r>
              <a:rPr lang="en-US" sz="1600" dirty="0" smtClean="0"/>
              <a:t>*can vary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136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Extract from “Informed choices”</a:t>
            </a:r>
            <a:br>
              <a:rPr lang="en-GB" dirty="0" smtClean="0"/>
            </a:br>
            <a:r>
              <a:rPr lang="en-GB" sz="1400" dirty="0" smtClean="0">
                <a:latin typeface="+mn-lt"/>
              </a:rPr>
              <a:t>Produced by the Russell group of Universities</a:t>
            </a:r>
            <a:endParaRPr lang="en-US" dirty="0"/>
          </a:p>
        </p:txBody>
      </p:sp>
      <p:sp>
        <p:nvSpPr>
          <p:cNvPr id="4" name="Rectangle 3">
            <a:hlinkClick r:id="rId2"/>
          </p:cNvPr>
          <p:cNvSpPr/>
          <p:nvPr/>
        </p:nvSpPr>
        <p:spPr>
          <a:xfrm>
            <a:off x="179512" y="4941168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Click to </a:t>
            </a:r>
            <a:r>
              <a:rPr lang="en-GB" dirty="0" smtClean="0">
                <a:hlinkClick r:id="rId3"/>
              </a:rPr>
              <a:t>view</a:t>
            </a:r>
            <a:r>
              <a:rPr lang="en-GB" dirty="0" smtClean="0"/>
              <a:t> the Document.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09932" y="2348880"/>
            <a:ext cx="7511243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Extract from “Informed choices”</a:t>
            </a:r>
            <a:br>
              <a:rPr lang="en-GB" dirty="0" smtClean="0"/>
            </a:br>
            <a:r>
              <a:rPr lang="en-GB" sz="1400" dirty="0" smtClean="0">
                <a:latin typeface="+mn-lt"/>
              </a:rPr>
              <a:t>Produced by the Russell group of Universities</a:t>
            </a:r>
            <a:endParaRPr lang="en-US" dirty="0"/>
          </a:p>
        </p:txBody>
      </p:sp>
      <p:sp>
        <p:nvSpPr>
          <p:cNvPr id="4" name="Rectangle 3">
            <a:hlinkClick r:id="rId2"/>
          </p:cNvPr>
          <p:cNvSpPr/>
          <p:nvPr/>
        </p:nvSpPr>
        <p:spPr>
          <a:xfrm>
            <a:off x="179512" y="4941168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Click to </a:t>
            </a:r>
            <a:r>
              <a:rPr lang="en-GB" dirty="0" smtClean="0">
                <a:hlinkClick r:id="rId3"/>
              </a:rPr>
              <a:t>view</a:t>
            </a:r>
            <a:r>
              <a:rPr lang="en-GB" dirty="0" smtClean="0">
                <a:hlinkClick r:id="rId4"/>
              </a:rPr>
              <a:t> </a:t>
            </a:r>
            <a:r>
              <a:rPr lang="en-GB" dirty="0" smtClean="0"/>
              <a:t>the Document.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1351779"/>
            <a:ext cx="7359226" cy="4219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277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124744"/>
            <a:ext cx="7886700" cy="52440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r>
              <a:rPr lang="en-GB" sz="2400" dirty="0" smtClean="0"/>
              <a:t>E </a:t>
            </a:r>
            <a:r>
              <a:rPr lang="en-GB" sz="2400" dirty="0" err="1" smtClean="0"/>
              <a:t>Bacc</a:t>
            </a:r>
            <a:r>
              <a:rPr lang="en-GB" sz="2400" dirty="0" smtClean="0"/>
              <a:t> Option – Select one, a                          OR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 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Additional Choices – Select a                           OR</a:t>
            </a: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Additional Choices – Select any other subject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200" dirty="0"/>
              <a:t>The English Baccalaureate (</a:t>
            </a:r>
            <a:r>
              <a:rPr lang="en-GB" sz="1200" dirty="0" err="1"/>
              <a:t>EBacc</a:t>
            </a:r>
            <a:r>
              <a:rPr lang="en-GB" sz="1200" dirty="0"/>
              <a:t>) is a school performance measure. It allows people to see how many pupils get a grade C or above in the core academic subjects at key stage 4 in any government-funded school.</a:t>
            </a:r>
          </a:p>
          <a:p>
            <a:pPr marL="0" indent="0">
              <a:buNone/>
            </a:pPr>
            <a:endParaRPr lang="en-GB" sz="1900" dirty="0" smtClean="0"/>
          </a:p>
          <a:p>
            <a:pPr marL="0" indent="0">
              <a:buNone/>
            </a:pPr>
            <a:endParaRPr lang="en-GB" sz="1900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>
            <a:off x="5277948" y="1700071"/>
            <a:ext cx="1505641" cy="550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Humanities</a:t>
            </a:r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>
            <a:off x="7469566" y="3092982"/>
            <a:ext cx="1505641" cy="550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Language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>
            <a:off x="5291077" y="3092982"/>
            <a:ext cx="1505641" cy="550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Humanities</a:t>
            </a:r>
            <a:endParaRPr lang="en-GB" dirty="0"/>
          </a:p>
        </p:txBody>
      </p:sp>
      <p:sp>
        <p:nvSpPr>
          <p:cNvPr id="11" name="Right Arrow 10"/>
          <p:cNvSpPr/>
          <p:nvPr/>
        </p:nvSpPr>
        <p:spPr>
          <a:xfrm>
            <a:off x="7456437" y="1717649"/>
            <a:ext cx="1505641" cy="550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Language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5118892" y="1397541"/>
            <a:ext cx="1718632" cy="120083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349941" y="2767985"/>
            <a:ext cx="1718632" cy="120083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7289764" y="1397541"/>
            <a:ext cx="1718632" cy="1200838"/>
          </a:xfrm>
          <a:prstGeom prst="ellipse">
            <a:avLst/>
          </a:prstGeom>
          <a:noFill/>
          <a:ln w="349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171452" y="2767985"/>
            <a:ext cx="1718632" cy="1200838"/>
          </a:xfrm>
          <a:prstGeom prst="ellipse">
            <a:avLst/>
          </a:prstGeom>
          <a:noFill/>
          <a:ln w="349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339752" y="-1588"/>
            <a:ext cx="66686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chemeClr val="bg1"/>
                </a:solidFill>
              </a:rPr>
              <a:t>Choosing the Full  English Baccalaureate (</a:t>
            </a:r>
            <a:r>
              <a:rPr lang="en-GB" sz="3200" b="1" dirty="0" err="1" smtClean="0">
                <a:solidFill>
                  <a:schemeClr val="bg1"/>
                </a:solidFill>
              </a:rPr>
              <a:t>EBacc</a:t>
            </a:r>
            <a:r>
              <a:rPr lang="en-GB" sz="3200" b="1" dirty="0" smtClean="0">
                <a:solidFill>
                  <a:schemeClr val="bg1"/>
                </a:solidFill>
              </a:rPr>
              <a:t>)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793" y="1124744"/>
            <a:ext cx="5067025" cy="73500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7754" y="2456893"/>
            <a:ext cx="11341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>
                <a:solidFill>
                  <a:schemeClr val="tx2">
                    <a:lumMod val="60000"/>
                    <a:lumOff val="40000"/>
                  </a:schemeClr>
                </a:solidFill>
                <a:latin typeface="Rage Italic" panose="03070502040507070304" pitchFamily="66" charset="0"/>
              </a:rPr>
              <a:t>History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65180" y="2456893"/>
            <a:ext cx="11341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>
                <a:solidFill>
                  <a:schemeClr val="tx2">
                    <a:lumMod val="60000"/>
                    <a:lumOff val="40000"/>
                  </a:schemeClr>
                </a:solidFill>
                <a:latin typeface="Rage Italic" panose="03070502040507070304" pitchFamily="66" charset="0"/>
              </a:rPr>
              <a:t>French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9307" y="2456890"/>
            <a:ext cx="13159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Rage Italic" panose="03070502040507070304" pitchFamily="66" charset="0"/>
              </a:rPr>
              <a:t>ART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Rage Italic" panose="030705020405070703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0163" y="2456891"/>
            <a:ext cx="1659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Rage Italic" panose="03070502040507070304" pitchFamily="66" charset="0"/>
              </a:rPr>
              <a:t>Catering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81121" y="1824562"/>
            <a:ext cx="23849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>
                <a:solidFill>
                  <a:schemeClr val="tx2">
                    <a:lumMod val="60000"/>
                    <a:lumOff val="40000"/>
                  </a:schemeClr>
                </a:solidFill>
                <a:latin typeface="Rage Italic" panose="03070502040507070304" pitchFamily="66" charset="0"/>
              </a:rPr>
              <a:t>Jonny Smith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62210" y="1928434"/>
            <a:ext cx="81009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dirty="0">
                <a:solidFill>
                  <a:schemeClr val="tx2">
                    <a:lumMod val="60000"/>
                    <a:lumOff val="40000"/>
                  </a:schemeClr>
                </a:solidFill>
                <a:latin typeface="Rage Italic" panose="03070502040507070304" pitchFamily="66" charset="0"/>
              </a:rPr>
              <a:t>DBT</a:t>
            </a:r>
          </a:p>
        </p:txBody>
      </p:sp>
    </p:spTree>
    <p:extLst>
      <p:ext uri="{BB962C8B-B14F-4D97-AF65-F5344CB8AC3E}">
        <p14:creationId xmlns:p14="http://schemas.microsoft.com/office/powerpoint/2010/main" val="1575146817"/>
      </p:ext>
    </p:extLst>
  </p:cSld>
  <p:clrMapOvr>
    <a:masterClrMapping/>
  </p:clrMapOvr>
  <p:timing>
    <p:tnLst>
      <p:par>
        <p:cTn id="1" dur="0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875"/>
            <a:ext cx="4727813" cy="6858000"/>
          </a:xfrm>
          <a:prstGeom prst="rect">
            <a:avLst/>
          </a:prstGeom>
        </p:spPr>
      </p:pic>
      <p:sp>
        <p:nvSpPr>
          <p:cNvPr id="11" name="Trapezoid 10"/>
          <p:cNvSpPr/>
          <p:nvPr/>
        </p:nvSpPr>
        <p:spPr>
          <a:xfrm rot="15565878">
            <a:off x="2458813" y="2434870"/>
            <a:ext cx="3650310" cy="3860467"/>
          </a:xfrm>
          <a:prstGeom prst="trapezoid">
            <a:avLst>
              <a:gd name="adj" fmla="val 41415"/>
            </a:avLst>
          </a:prstGeom>
          <a:solidFill>
            <a:srgbClr val="FFFF0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73536" y="2146650"/>
            <a:ext cx="2226856" cy="374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5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919" y="1604374"/>
            <a:ext cx="7393590" cy="4258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466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772816"/>
            <a:ext cx="7648655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604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3685"/>
            <a:ext cx="423633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327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10" y="854932"/>
            <a:ext cx="713634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7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Key stage 4</a:t>
            </a:r>
            <a:br>
              <a:rPr lang="en-GB" dirty="0" smtClean="0"/>
            </a:br>
            <a:r>
              <a:rPr lang="en-GB" dirty="0" smtClean="0"/>
              <a:t>What is the difference?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0868" y="1916832"/>
            <a:ext cx="7123620" cy="420933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students study subjects in more depth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they must choose some and stop studying others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not everyone will study the same thing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students will work towards a qualification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to get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1571612"/>
            <a:ext cx="7499176" cy="478539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Subject teacher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Form tutor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Careers service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Personal interview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Options Booklet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Year Manager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3187135" y="878206"/>
          <a:ext cx="4813864" cy="5194936"/>
        </p:xfrm>
        <a:graphic>
          <a:graphicData uri="http://schemas.openxmlformats.org/drawingml/2006/table">
            <a:tbl>
              <a:tblPr/>
              <a:tblGrid>
                <a:gridCol w="3575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84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64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28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24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28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326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9011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89227200" algn="l"/>
                        </a:tabLst>
                      </a:pPr>
                      <a:r>
                        <a:rPr lang="en-GB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</a:t>
                      </a:r>
                    </a:p>
                  </a:txBody>
                  <a:tcPr marL="29021" marR="2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99C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89227200" algn="l"/>
                        </a:tabLst>
                      </a:pPr>
                      <a:r>
                        <a:rPr lang="en-GB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</a:t>
                      </a:r>
                    </a:p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89227200" algn="l"/>
                        </a:tabLst>
                      </a:pPr>
                      <a:r>
                        <a:rPr lang="en-GB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Beginning</a:t>
                      </a:r>
                    </a:p>
                  </a:txBody>
                  <a:tcPr marL="29021" marR="2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99C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</a:t>
                      </a:r>
                    </a:p>
                  </a:txBody>
                  <a:tcPr marL="29021" marR="2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99C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</a:t>
                      </a:r>
                    </a:p>
                  </a:txBody>
                  <a:tcPr marL="29021" marR="2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99C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</a:t>
                      </a:r>
                    </a:p>
                  </a:txBody>
                  <a:tcPr marL="29021" marR="2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99C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Thursday</a:t>
                      </a:r>
                    </a:p>
                  </a:txBody>
                  <a:tcPr marL="29021" marR="2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99C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</a:t>
                      </a:r>
                      <a:endParaRPr lang="en-GB" sz="5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9021" marR="2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9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009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89227200" algn="l"/>
                        </a:tabLs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29021" marR="2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99C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89227200" algn="l"/>
                        </a:tabLst>
                      </a:pP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21/1/19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Launch of Options in assembly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88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89227200" algn="l"/>
                        </a:tabLs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29021" marR="2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99C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89227200" algn="l"/>
                        </a:tabLs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28/01/19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 Super Learning Day Taster Sessions forms in tutor time IT rooms.  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1600">
                <a:tc row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89227200" algn="l"/>
                        </a:tabLs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</a:t>
                      </a:r>
                    </a:p>
                  </a:txBody>
                  <a:tcPr marL="29021" marR="2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99C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89227200" algn="l"/>
                        </a:tabLs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04/02/19 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b="1" kern="140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KS4 Booklet online.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5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38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Information, Advice and Guidance work through Personal Develop Programme in tutor time  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8462">
                <a:tc row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89227200" algn="l"/>
                        </a:tabLs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</a:t>
                      </a:r>
                    </a:p>
                  </a:txBody>
                  <a:tcPr marL="29021" marR="2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99C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89227200" algn="l"/>
                        </a:tabLs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11/02/19 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Y9 Super Learning Day. Taster sessions for Options subjects.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55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Information, Advice and Guidance work through Personal Develop Programme in tutor time  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555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89227200" algn="l"/>
                        </a:tabLs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29021" marR="2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99C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89227200" algn="l"/>
                        </a:tabLs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18/02/19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99C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Half Term</a:t>
                      </a:r>
                      <a:endParaRPr lang="en-GB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99C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Half Term</a:t>
                      </a:r>
                      <a:endParaRPr lang="en-GB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99C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Half Term</a:t>
                      </a:r>
                      <a:endParaRPr lang="en-GB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99C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Half Term</a:t>
                      </a:r>
                      <a:endParaRPr lang="en-GB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99C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Half Term</a:t>
                      </a:r>
                      <a:endParaRPr lang="en-GB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9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85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89227200" algn="l"/>
                        </a:tabLs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29021" marR="2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99C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89227200" algn="l"/>
                        </a:tabLs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25/02/19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89227200" algn="l"/>
                        </a:tabLs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89227200" algn="l"/>
                        </a:tabLs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Options Advice Clinic in Progress Office in LRC at lunchtimes this week</a:t>
                      </a:r>
                    </a:p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Tutor time IAG work   </a:t>
                      </a:r>
                      <a:r>
                        <a:rPr lang="en-GB" sz="700" b="1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 </a:t>
                      </a:r>
                      <a:r>
                        <a:rPr lang="en-GB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5701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89227200" algn="l"/>
                        </a:tabLs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29021" marR="2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99C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89227200" algn="l"/>
                        </a:tabLs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04/03/19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588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89227200" algn="l"/>
                        </a:tabLs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29021" marR="2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99C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89227200" algn="l"/>
                        </a:tabLs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11/03/19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KS4 Option Evening 5:30– 7:00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KS4 Option Forms given out 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65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89227200" algn="l"/>
                        </a:tabLs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29021" marR="2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99C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89227200" algn="l"/>
                        </a:tabLs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18/03/19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KS4 Option Forms Returned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580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89227200" algn="l"/>
                        </a:tabLs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29021" marR="2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99C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89227200" algn="l"/>
                        </a:tabLs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25/03/19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Discussions with students about choices</a:t>
                      </a:r>
                    </a:p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       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98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89227200" algn="l"/>
                        </a:tabLs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29021" marR="2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99C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89227200" algn="l"/>
                        </a:tabLst>
                      </a:pP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01/04/19</a:t>
                      </a: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99CD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5545" algn="l"/>
                        </a:tabLst>
                      </a:pPr>
                      <a:r>
                        <a:rPr lang="en-GB" sz="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Choices Finalised</a:t>
                      </a:r>
                      <a:endParaRPr lang="en-GB" sz="5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9021" marR="2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99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627373" y="1167803"/>
            <a:ext cx="918102" cy="4860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Rectangle 22"/>
          <p:cNvSpPr/>
          <p:nvPr/>
        </p:nvSpPr>
        <p:spPr>
          <a:xfrm>
            <a:off x="4041409" y="1551352"/>
            <a:ext cx="3959591" cy="4860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9" name="Rectangle 28"/>
          <p:cNvSpPr/>
          <p:nvPr/>
        </p:nvSpPr>
        <p:spPr>
          <a:xfrm>
            <a:off x="6496544" y="1829906"/>
            <a:ext cx="918102" cy="4970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Rectangle 29"/>
          <p:cNvSpPr/>
          <p:nvPr/>
        </p:nvSpPr>
        <p:spPr>
          <a:xfrm>
            <a:off x="3982911" y="2176160"/>
            <a:ext cx="4052050" cy="3240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Rectangle 30"/>
          <p:cNvSpPr/>
          <p:nvPr/>
        </p:nvSpPr>
        <p:spPr>
          <a:xfrm>
            <a:off x="4842030" y="2449634"/>
            <a:ext cx="918102" cy="6357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" name="Rectangle 31"/>
          <p:cNvSpPr/>
          <p:nvPr/>
        </p:nvSpPr>
        <p:spPr>
          <a:xfrm>
            <a:off x="6479234" y="4501421"/>
            <a:ext cx="870860" cy="4860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Rectangle 32"/>
          <p:cNvSpPr/>
          <p:nvPr/>
        </p:nvSpPr>
        <p:spPr>
          <a:xfrm>
            <a:off x="7216496" y="4504739"/>
            <a:ext cx="918102" cy="4860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4" name="Rectangle 33"/>
          <p:cNvSpPr/>
          <p:nvPr/>
        </p:nvSpPr>
        <p:spPr>
          <a:xfrm>
            <a:off x="3937230" y="4917641"/>
            <a:ext cx="918102" cy="4860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Control 1"/>
          <p:cNvSpPr>
            <a:spLocks noChangeArrowheads="1" noChangeShapeType="1"/>
          </p:cNvSpPr>
          <p:nvPr/>
        </p:nvSpPr>
        <p:spPr bwMode="auto">
          <a:xfrm>
            <a:off x="3770710" y="3295651"/>
            <a:ext cx="4980384" cy="629959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94741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3" grpId="0" animBg="1"/>
      <p:bldP spid="23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/>
          </a:p>
          <a:p>
            <a:r>
              <a:rPr lang="en-GB" dirty="0" smtClean="0"/>
              <a:t>(</a:t>
            </a:r>
            <a:r>
              <a:rPr lang="en-GB" dirty="0" smtClean="0"/>
              <a:t>23-1-19) Options Launch Assembly</a:t>
            </a:r>
          </a:p>
          <a:p>
            <a:r>
              <a:rPr lang="en-GB" dirty="0" smtClean="0"/>
              <a:t>Next week – Tutor Programme (Computers – careers and options form)</a:t>
            </a:r>
          </a:p>
          <a:p>
            <a:r>
              <a:rPr lang="en-GB" dirty="0" smtClean="0"/>
              <a:t>14-2-19 Options booklet online (probably before)</a:t>
            </a:r>
          </a:p>
          <a:p>
            <a:r>
              <a:rPr lang="en-GB" dirty="0" smtClean="0"/>
              <a:t>12-2-19 Options Super Learning Day</a:t>
            </a:r>
          </a:p>
          <a:p>
            <a:r>
              <a:rPr lang="en-GB" dirty="0" smtClean="0"/>
              <a:t>14-3-19 Options Evening for Students and Parents/Carers</a:t>
            </a:r>
          </a:p>
          <a:p>
            <a:r>
              <a:rPr lang="en-GB" dirty="0" smtClean="0"/>
              <a:t>15-3-19 Options form to take home (assembly Fri 2:10)</a:t>
            </a:r>
          </a:p>
          <a:p>
            <a:r>
              <a:rPr lang="en-GB" dirty="0" smtClean="0"/>
              <a:t>18-3-19 Options form handed in to </a:t>
            </a:r>
            <a:r>
              <a:rPr lang="en-GB" dirty="0" smtClean="0"/>
              <a:t>tutors or Student </a:t>
            </a:r>
            <a:r>
              <a:rPr lang="en-GB" dirty="0" smtClean="0"/>
              <a:t>Reception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7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the future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There will be a Key Stage 4 information evening which will focus on the courses and key skills needed.</a:t>
            </a:r>
          </a:p>
          <a:p>
            <a:r>
              <a:rPr lang="en-GB" dirty="0" smtClean="0"/>
              <a:t>There will be presentations from the English, Mathematics and Science faculties.</a:t>
            </a:r>
          </a:p>
          <a:p>
            <a:r>
              <a:rPr lang="en-GB" dirty="0" smtClean="0"/>
              <a:t>Last year’s presentation is here… </a:t>
            </a:r>
            <a:r>
              <a:rPr lang="en-GB" sz="1100" dirty="0" smtClean="0">
                <a:hlinkClick r:id="rId2"/>
              </a:rPr>
              <a:t>http</a:t>
            </a:r>
            <a:r>
              <a:rPr lang="en-GB" sz="1100" dirty="0">
                <a:hlinkClick r:id="rId2"/>
              </a:rPr>
              <a:t>://</a:t>
            </a:r>
            <a:r>
              <a:rPr lang="en-GB" sz="1100" dirty="0" smtClean="0">
                <a:hlinkClick r:id="rId2"/>
              </a:rPr>
              <a:t>www.glossopdale.derbyshire.sch.uk/docs/Year_10_Parents_Information_Evening_September_2018_final_12-9-18.pptx</a:t>
            </a:r>
            <a:endParaRPr lang="en-GB" sz="1100" dirty="0" smtClean="0"/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4180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Website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340768"/>
            <a:ext cx="7211144" cy="478539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hlinkClick r:id="rId2"/>
              </a:rPr>
              <a:t>http://www.glossopdale.derbyshire.sch.uk/Curriculum</a:t>
            </a:r>
            <a:r>
              <a:rPr lang="en-GB" sz="2400" dirty="0" smtClean="0">
                <a:hlinkClick r:id="rId2"/>
              </a:rPr>
              <a:t>/</a:t>
            </a:r>
            <a:endParaRPr lang="en-GB" sz="2400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458" y="1772816"/>
            <a:ext cx="7311342" cy="545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6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5" t="20466" r="24047" b="18133"/>
          <a:stretch/>
        </p:blipFill>
        <p:spPr>
          <a:xfrm rot="10800000">
            <a:off x="1475656" y="1340768"/>
            <a:ext cx="6768752" cy="4414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397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The college aims to ensure that all students leave with a qualification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GCSE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Technical Award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Key Skill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The college aims to ensure that all students are still educated in life skills, moral, spiritual &amp; cultural aspects of life.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1600200"/>
            <a:ext cx="1691680" cy="27649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40"/>
          <p:cNvSpPr/>
          <p:nvPr/>
        </p:nvSpPr>
        <p:spPr>
          <a:xfrm>
            <a:off x="845047" y="3246272"/>
            <a:ext cx="233139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GCSE courses</a:t>
            </a:r>
            <a:endParaRPr lang="en-GB" sz="1600" dirty="0"/>
          </a:p>
        </p:txBody>
      </p:sp>
      <p:sp>
        <p:nvSpPr>
          <p:cNvPr id="42" name="Rounded Rectangle 41"/>
          <p:cNvSpPr/>
          <p:nvPr/>
        </p:nvSpPr>
        <p:spPr>
          <a:xfrm>
            <a:off x="828772" y="4077179"/>
            <a:ext cx="2331394" cy="4320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Technical courses</a:t>
            </a:r>
            <a:endParaRPr lang="en-GB" sz="1600" dirty="0"/>
          </a:p>
        </p:txBody>
      </p:sp>
      <p:grpSp>
        <p:nvGrpSpPr>
          <p:cNvPr id="49" name="Group 189"/>
          <p:cNvGrpSpPr>
            <a:grpSpLocks/>
          </p:cNvGrpSpPr>
          <p:nvPr/>
        </p:nvGrpSpPr>
        <p:grpSpPr bwMode="auto">
          <a:xfrm>
            <a:off x="-36512" y="2276872"/>
            <a:ext cx="889000" cy="3190875"/>
            <a:chOff x="23" y="635"/>
            <a:chExt cx="560" cy="2010"/>
          </a:xfrm>
        </p:grpSpPr>
        <p:grpSp>
          <p:nvGrpSpPr>
            <p:cNvPr id="50" name="Group 60"/>
            <p:cNvGrpSpPr>
              <a:grpSpLocks/>
            </p:cNvGrpSpPr>
            <p:nvPr/>
          </p:nvGrpSpPr>
          <p:grpSpPr bwMode="auto">
            <a:xfrm>
              <a:off x="296" y="635"/>
              <a:ext cx="32" cy="2010"/>
              <a:chOff x="0" y="0"/>
              <a:chExt cx="32" cy="2010"/>
            </a:xfrm>
          </p:grpSpPr>
          <p:sp>
            <p:nvSpPr>
              <p:cNvPr id="55" name="AutoShape 61"/>
              <p:cNvSpPr>
                <a:spLocks/>
              </p:cNvSpPr>
              <p:nvPr/>
            </p:nvSpPr>
            <p:spPr bwMode="auto">
              <a:xfrm>
                <a:off x="0" y="0"/>
                <a:ext cx="32" cy="2010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127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1" name="Group 62"/>
            <p:cNvGrpSpPr>
              <a:grpSpLocks/>
            </p:cNvGrpSpPr>
            <p:nvPr/>
          </p:nvGrpSpPr>
          <p:grpSpPr bwMode="auto">
            <a:xfrm>
              <a:off x="72" y="1389"/>
              <a:ext cx="468" cy="468"/>
              <a:chOff x="0" y="0"/>
              <a:chExt cx="468" cy="468"/>
            </a:xfrm>
          </p:grpSpPr>
          <p:sp>
            <p:nvSpPr>
              <p:cNvPr id="54" name="Oval 63"/>
              <p:cNvSpPr>
                <a:spLocks/>
              </p:cNvSpPr>
              <p:nvPr/>
            </p:nvSpPr>
            <p:spPr bwMode="auto">
              <a:xfrm>
                <a:off x="0" y="0"/>
                <a:ext cx="468" cy="468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2" name="Rectangle 64"/>
            <p:cNvSpPr>
              <a:spLocks/>
            </p:cNvSpPr>
            <p:nvPr/>
          </p:nvSpPr>
          <p:spPr bwMode="auto">
            <a:xfrm>
              <a:off x="23" y="1520"/>
              <a:ext cx="560" cy="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ct val="0"/>
                </a:spcBef>
              </a:pPr>
              <a:r>
                <a:rPr lang="en-US" sz="1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CONSIDER</a:t>
              </a:r>
              <a:br>
                <a:rPr lang="en-US" sz="1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OPTIONS</a:t>
              </a:r>
            </a:p>
          </p:txBody>
        </p:sp>
        <p:sp>
          <p:nvSpPr>
            <p:cNvPr id="53" name="Rectangle 65"/>
            <p:cNvSpPr>
              <a:spLocks/>
            </p:cNvSpPr>
            <p:nvPr/>
          </p:nvSpPr>
          <p:spPr bwMode="auto">
            <a:xfrm>
              <a:off x="198" y="1689"/>
              <a:ext cx="193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ct val="0"/>
                </a:spcBef>
              </a:pPr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14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416971" y="2289257"/>
            <a:ext cx="2720970" cy="3190875"/>
            <a:chOff x="6416971" y="2289257"/>
            <a:chExt cx="2720970" cy="3190875"/>
          </a:xfrm>
        </p:grpSpPr>
        <p:grpSp>
          <p:nvGrpSpPr>
            <p:cNvPr id="6" name="Group 66"/>
            <p:cNvGrpSpPr>
              <a:grpSpLocks/>
            </p:cNvGrpSpPr>
            <p:nvPr/>
          </p:nvGrpSpPr>
          <p:grpSpPr bwMode="auto">
            <a:xfrm>
              <a:off x="6799554" y="2621045"/>
              <a:ext cx="2270125" cy="962025"/>
              <a:chOff x="0" y="0"/>
              <a:chExt cx="1430" cy="606"/>
            </a:xfrm>
          </p:grpSpPr>
          <p:grpSp>
            <p:nvGrpSpPr>
              <p:cNvPr id="7" name="Group 67"/>
              <p:cNvGrpSpPr>
                <a:grpSpLocks/>
              </p:cNvGrpSpPr>
              <p:nvPr/>
            </p:nvGrpSpPr>
            <p:grpSpPr bwMode="auto">
              <a:xfrm>
                <a:off x="490" y="0"/>
                <a:ext cx="940" cy="180"/>
                <a:chOff x="0" y="0"/>
                <a:chExt cx="940" cy="180"/>
              </a:xfrm>
            </p:grpSpPr>
            <p:sp>
              <p:nvSpPr>
                <p:cNvPr id="11" name="AutoShape 68"/>
                <p:cNvSpPr>
                  <a:spLocks/>
                </p:cNvSpPr>
                <p:nvPr/>
              </p:nvSpPr>
              <p:spPr bwMode="auto">
                <a:xfrm>
                  <a:off x="0" y="0"/>
                  <a:ext cx="940" cy="180"/>
                </a:xfrm>
                <a:prstGeom prst="rightArrow">
                  <a:avLst>
                    <a:gd name="adj1" fmla="val 50000"/>
                    <a:gd name="adj2" fmla="val 130556"/>
                  </a:avLst>
                </a:prstGeom>
                <a:solidFill>
                  <a:srgbClr val="FFBC79"/>
                </a:solidFill>
                <a:ln w="12700">
                  <a:solidFill>
                    <a:srgbClr val="FFBC79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69"/>
              <p:cNvGrpSpPr>
                <a:grpSpLocks/>
              </p:cNvGrpSpPr>
              <p:nvPr/>
            </p:nvGrpSpPr>
            <p:grpSpPr bwMode="auto">
              <a:xfrm>
                <a:off x="0" y="90"/>
                <a:ext cx="516" cy="516"/>
                <a:chOff x="0" y="0"/>
                <a:chExt cx="516" cy="516"/>
              </a:xfrm>
            </p:grpSpPr>
            <p:sp>
              <p:nvSpPr>
                <p:cNvPr id="10" name="AutoShape 70"/>
                <p:cNvSpPr>
                  <a:spLocks/>
                </p:cNvSpPr>
                <p:nvPr/>
              </p:nvSpPr>
              <p:spPr bwMode="auto">
                <a:xfrm>
                  <a:off x="0" y="0"/>
                  <a:ext cx="516" cy="51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270">
                      <a:moveTo>
                        <a:pt x="0" y="21270"/>
                      </a:moveTo>
                      <a:cubicBezTo>
                        <a:pt x="837" y="18920"/>
                        <a:pt x="3140" y="10552"/>
                        <a:pt x="5023" y="7172"/>
                      </a:cubicBezTo>
                      <a:cubicBezTo>
                        <a:pt x="6907" y="3751"/>
                        <a:pt x="8540" y="2061"/>
                        <a:pt x="11302" y="865"/>
                      </a:cubicBezTo>
                      <a:cubicBezTo>
                        <a:pt x="14065" y="-330"/>
                        <a:pt x="19465" y="165"/>
                        <a:pt x="21600" y="0"/>
                      </a:cubicBezTo>
                    </a:path>
                  </a:pathLst>
                </a:custGeom>
                <a:noFill/>
                <a:ln w="152400">
                  <a:solidFill>
                    <a:srgbClr val="FFBC79">
                      <a:alpha val="85881"/>
                    </a:srgb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9" name="Rectangle 71"/>
              <p:cNvSpPr>
                <a:spLocks/>
              </p:cNvSpPr>
              <p:nvPr/>
            </p:nvSpPr>
            <p:spPr bwMode="auto">
              <a:xfrm>
                <a:off x="247" y="32"/>
                <a:ext cx="823" cy="1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39688" algn="l">
                  <a:spcBef>
                    <a:spcPct val="0"/>
                  </a:spcBef>
                </a:pPr>
                <a:r>
                  <a:rPr lang="en-US" sz="1100" dirty="0">
                    <a:solidFill>
                      <a:schemeClr val="tx1"/>
                    </a:solidFill>
                    <a:cs typeface="Arial" charset="0"/>
                  </a:rPr>
                  <a:t> </a:t>
                </a:r>
                <a:r>
                  <a:rPr lang="en-US" sz="1100" dirty="0">
                    <a:solidFill>
                      <a:srgbClr val="FFFFFF"/>
                    </a:solidFill>
                    <a:cs typeface="Arial" charset="0"/>
                  </a:rPr>
                  <a:t>Further education</a:t>
                </a:r>
              </a:p>
            </p:txBody>
          </p:sp>
        </p:grpSp>
        <p:grpSp>
          <p:nvGrpSpPr>
            <p:cNvPr id="12" name="Group 72"/>
            <p:cNvGrpSpPr>
              <a:grpSpLocks/>
            </p:cNvGrpSpPr>
            <p:nvPr/>
          </p:nvGrpSpPr>
          <p:grpSpPr bwMode="auto">
            <a:xfrm>
              <a:off x="6842416" y="3184608"/>
              <a:ext cx="2241550" cy="520700"/>
              <a:chOff x="0" y="0"/>
              <a:chExt cx="1412" cy="328"/>
            </a:xfrm>
          </p:grpSpPr>
          <p:grpSp>
            <p:nvGrpSpPr>
              <p:cNvPr id="13" name="Group 73"/>
              <p:cNvGrpSpPr>
                <a:grpSpLocks/>
              </p:cNvGrpSpPr>
              <p:nvPr/>
            </p:nvGrpSpPr>
            <p:grpSpPr bwMode="auto">
              <a:xfrm>
                <a:off x="364" y="0"/>
                <a:ext cx="1048" cy="183"/>
                <a:chOff x="0" y="0"/>
                <a:chExt cx="1048" cy="183"/>
              </a:xfrm>
            </p:grpSpPr>
            <p:sp>
              <p:nvSpPr>
                <p:cNvPr id="17" name="AutoShape 74"/>
                <p:cNvSpPr>
                  <a:spLocks/>
                </p:cNvSpPr>
                <p:nvPr/>
              </p:nvSpPr>
              <p:spPr bwMode="auto">
                <a:xfrm>
                  <a:off x="0" y="0"/>
                  <a:ext cx="1048" cy="183"/>
                </a:xfrm>
                <a:prstGeom prst="rightArrow">
                  <a:avLst>
                    <a:gd name="adj1" fmla="val 50000"/>
                    <a:gd name="adj2" fmla="val 143169"/>
                  </a:avLst>
                </a:prstGeom>
                <a:solidFill>
                  <a:srgbClr val="B6B6B6"/>
                </a:solidFill>
                <a:ln w="38100">
                  <a:solidFill>
                    <a:srgbClr val="B6B6B6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75"/>
              <p:cNvGrpSpPr>
                <a:grpSpLocks/>
              </p:cNvGrpSpPr>
              <p:nvPr/>
            </p:nvGrpSpPr>
            <p:grpSpPr bwMode="auto">
              <a:xfrm rot="10800000" flipH="1">
                <a:off x="0" y="91"/>
                <a:ext cx="518" cy="237"/>
                <a:chOff x="0" y="0"/>
                <a:chExt cx="518" cy="237"/>
              </a:xfrm>
            </p:grpSpPr>
            <p:sp>
              <p:nvSpPr>
                <p:cNvPr id="16" name="AutoShape 76"/>
                <p:cNvSpPr>
                  <a:spLocks/>
                </p:cNvSpPr>
                <p:nvPr/>
              </p:nvSpPr>
              <p:spPr bwMode="auto">
                <a:xfrm>
                  <a:off x="0" y="0"/>
                  <a:ext cx="518" cy="23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0394">
                      <a:moveTo>
                        <a:pt x="0" y="0"/>
                      </a:moveTo>
                      <a:cubicBezTo>
                        <a:pt x="1418" y="3057"/>
                        <a:pt x="5004" y="14808"/>
                        <a:pt x="8590" y="18204"/>
                      </a:cubicBezTo>
                      <a:cubicBezTo>
                        <a:pt x="12176" y="21600"/>
                        <a:pt x="18890" y="19902"/>
                        <a:pt x="21600" y="20377"/>
                      </a:cubicBezTo>
                    </a:path>
                  </a:pathLst>
                </a:custGeom>
                <a:noFill/>
                <a:ln w="177800">
                  <a:solidFill>
                    <a:srgbClr val="B6B6B6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15" name="Rectangle 77"/>
              <p:cNvSpPr>
                <a:spLocks/>
              </p:cNvSpPr>
              <p:nvPr/>
            </p:nvSpPr>
            <p:spPr bwMode="auto">
              <a:xfrm>
                <a:off x="221" y="37"/>
                <a:ext cx="794" cy="1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39688" algn="l">
                  <a:spcBef>
                    <a:spcPct val="0"/>
                  </a:spcBef>
                </a:pPr>
                <a:r>
                  <a:rPr lang="en-US" sz="1100" dirty="0">
                    <a:solidFill>
                      <a:schemeClr val="tx1"/>
                    </a:solidFill>
                    <a:cs typeface="Arial" charset="0"/>
                  </a:rPr>
                  <a:t> </a:t>
                </a:r>
                <a:r>
                  <a:rPr lang="en-US" sz="1100" dirty="0">
                    <a:solidFill>
                      <a:srgbClr val="FFFFFF"/>
                    </a:solidFill>
                    <a:cs typeface="Arial" charset="0"/>
                  </a:rPr>
                  <a:t>Higher education</a:t>
                </a:r>
              </a:p>
            </p:txBody>
          </p:sp>
        </p:grpSp>
        <p:grpSp>
          <p:nvGrpSpPr>
            <p:cNvPr id="18" name="Group 78"/>
            <p:cNvGrpSpPr>
              <a:grpSpLocks/>
            </p:cNvGrpSpPr>
            <p:nvPr/>
          </p:nvGrpSpPr>
          <p:grpSpPr bwMode="auto">
            <a:xfrm>
              <a:off x="6847179" y="3956133"/>
              <a:ext cx="2222500" cy="619125"/>
              <a:chOff x="0" y="0"/>
              <a:chExt cx="1400" cy="390"/>
            </a:xfrm>
          </p:grpSpPr>
          <p:grpSp>
            <p:nvGrpSpPr>
              <p:cNvPr id="19" name="Group 79"/>
              <p:cNvGrpSpPr>
                <a:grpSpLocks/>
              </p:cNvGrpSpPr>
              <p:nvPr/>
            </p:nvGrpSpPr>
            <p:grpSpPr bwMode="auto">
              <a:xfrm>
                <a:off x="0" y="0"/>
                <a:ext cx="1400" cy="390"/>
                <a:chOff x="0" y="0"/>
                <a:chExt cx="1400" cy="390"/>
              </a:xfrm>
            </p:grpSpPr>
            <p:sp>
              <p:nvSpPr>
                <p:cNvPr id="20" name="AutoShape 80"/>
                <p:cNvSpPr>
                  <a:spLocks/>
                </p:cNvSpPr>
                <p:nvPr/>
              </p:nvSpPr>
              <p:spPr bwMode="auto">
                <a:xfrm>
                  <a:off x="368" y="210"/>
                  <a:ext cx="1032" cy="180"/>
                </a:xfrm>
                <a:prstGeom prst="rightArrow">
                  <a:avLst>
                    <a:gd name="adj1" fmla="val 50000"/>
                    <a:gd name="adj2" fmla="val 143333"/>
                  </a:avLst>
                </a:prstGeom>
                <a:solidFill>
                  <a:srgbClr val="6699FF"/>
                </a:solidFill>
                <a:ln w="38100">
                  <a:solidFill>
                    <a:srgbClr val="6699FF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1" name="AutoShape 81"/>
                <p:cNvSpPr>
                  <a:spLocks/>
                </p:cNvSpPr>
                <p:nvPr/>
              </p:nvSpPr>
              <p:spPr bwMode="auto">
                <a:xfrm>
                  <a:off x="0" y="0"/>
                  <a:ext cx="518" cy="2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0394">
                      <a:moveTo>
                        <a:pt x="0" y="0"/>
                      </a:moveTo>
                      <a:cubicBezTo>
                        <a:pt x="1418" y="3057"/>
                        <a:pt x="5004" y="14808"/>
                        <a:pt x="8590" y="18204"/>
                      </a:cubicBezTo>
                      <a:cubicBezTo>
                        <a:pt x="12176" y="21600"/>
                        <a:pt x="18890" y="19902"/>
                        <a:pt x="21600" y="20377"/>
                      </a:cubicBezTo>
                    </a:path>
                  </a:pathLst>
                </a:custGeom>
                <a:noFill/>
                <a:ln w="177800">
                  <a:solidFill>
                    <a:srgbClr val="6699FF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" name="Rectangle 82"/>
                <p:cNvSpPr>
                  <a:spLocks/>
                </p:cNvSpPr>
                <p:nvPr/>
              </p:nvSpPr>
              <p:spPr bwMode="auto">
                <a:xfrm>
                  <a:off x="216" y="239"/>
                  <a:ext cx="603" cy="1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 algn="l">
                    <a:spcBef>
                      <a:spcPct val="0"/>
                    </a:spcBef>
                  </a:pPr>
                  <a:r>
                    <a:rPr lang="en-US" sz="1100" dirty="0">
                      <a:solidFill>
                        <a:schemeClr val="tx1"/>
                      </a:solidFill>
                      <a:cs typeface="Arial" charset="0"/>
                    </a:rPr>
                    <a:t> </a:t>
                  </a:r>
                  <a:r>
                    <a:rPr lang="en-US" sz="1100" dirty="0">
                      <a:solidFill>
                        <a:srgbClr val="FFFFFF"/>
                      </a:solidFill>
                      <a:cs typeface="Arial" charset="0"/>
                    </a:rPr>
                    <a:t>Employment</a:t>
                  </a:r>
                </a:p>
              </p:txBody>
            </p:sp>
          </p:grpSp>
        </p:grpSp>
        <p:grpSp>
          <p:nvGrpSpPr>
            <p:cNvPr id="23" name="Group 83"/>
            <p:cNvGrpSpPr>
              <a:grpSpLocks/>
            </p:cNvGrpSpPr>
            <p:nvPr/>
          </p:nvGrpSpPr>
          <p:grpSpPr bwMode="auto">
            <a:xfrm>
              <a:off x="6802729" y="4133933"/>
              <a:ext cx="2279650" cy="936625"/>
              <a:chOff x="0" y="0"/>
              <a:chExt cx="1436" cy="590"/>
            </a:xfrm>
          </p:grpSpPr>
          <p:grpSp>
            <p:nvGrpSpPr>
              <p:cNvPr id="24" name="Group 84"/>
              <p:cNvGrpSpPr>
                <a:grpSpLocks/>
              </p:cNvGrpSpPr>
              <p:nvPr/>
            </p:nvGrpSpPr>
            <p:grpSpPr bwMode="auto">
              <a:xfrm>
                <a:off x="426" y="406"/>
                <a:ext cx="1010" cy="184"/>
                <a:chOff x="0" y="0"/>
                <a:chExt cx="1010" cy="184"/>
              </a:xfrm>
            </p:grpSpPr>
            <p:sp>
              <p:nvSpPr>
                <p:cNvPr id="29" name="AutoShape 85"/>
                <p:cNvSpPr>
                  <a:spLocks/>
                </p:cNvSpPr>
                <p:nvPr/>
              </p:nvSpPr>
              <p:spPr bwMode="auto">
                <a:xfrm>
                  <a:off x="0" y="0"/>
                  <a:ext cx="1010" cy="184"/>
                </a:xfrm>
                <a:prstGeom prst="rightArrow">
                  <a:avLst>
                    <a:gd name="adj1" fmla="val 50000"/>
                    <a:gd name="adj2" fmla="val 137228"/>
                  </a:avLst>
                </a:prstGeom>
                <a:solidFill>
                  <a:srgbClr val="B19CDC"/>
                </a:solidFill>
                <a:ln w="25400">
                  <a:solidFill>
                    <a:srgbClr val="B19CDC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86"/>
              <p:cNvGrpSpPr>
                <a:grpSpLocks/>
              </p:cNvGrpSpPr>
              <p:nvPr/>
            </p:nvGrpSpPr>
            <p:grpSpPr bwMode="auto">
              <a:xfrm>
                <a:off x="0" y="0"/>
                <a:ext cx="520" cy="498"/>
                <a:chOff x="0" y="0"/>
                <a:chExt cx="520" cy="498"/>
              </a:xfrm>
            </p:grpSpPr>
            <p:sp>
              <p:nvSpPr>
                <p:cNvPr id="27" name="AutoShape 87"/>
                <p:cNvSpPr>
                  <a:spLocks/>
                </p:cNvSpPr>
                <p:nvPr/>
              </p:nvSpPr>
              <p:spPr bwMode="auto">
                <a:xfrm>
                  <a:off x="0" y="0"/>
                  <a:ext cx="518" cy="49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428">
                      <a:moveTo>
                        <a:pt x="0" y="0"/>
                      </a:moveTo>
                      <a:cubicBezTo>
                        <a:pt x="834" y="2367"/>
                        <a:pt x="3127" y="10714"/>
                        <a:pt x="5004" y="14113"/>
                      </a:cubicBezTo>
                      <a:cubicBezTo>
                        <a:pt x="6880" y="17512"/>
                        <a:pt x="8507" y="19190"/>
                        <a:pt x="11259" y="20395"/>
                      </a:cubicBezTo>
                      <a:cubicBezTo>
                        <a:pt x="14011" y="21600"/>
                        <a:pt x="19432" y="21213"/>
                        <a:pt x="21600" y="21428"/>
                      </a:cubicBezTo>
                    </a:path>
                  </a:pathLst>
                </a:custGeom>
                <a:noFill/>
                <a:ln w="177800">
                  <a:solidFill>
                    <a:srgbClr val="B19CDC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" name="Rectangle 88"/>
                <p:cNvSpPr>
                  <a:spLocks/>
                </p:cNvSpPr>
                <p:nvPr/>
              </p:nvSpPr>
              <p:spPr bwMode="auto">
                <a:xfrm>
                  <a:off x="0" y="0"/>
                  <a:ext cx="520" cy="16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40639" bIns="0"/>
                <a:lstStyle/>
                <a:p>
                  <a:pPr marL="39688" algn="l">
                    <a:spcBef>
                      <a:spcPct val="0"/>
                    </a:spcBef>
                  </a:pPr>
                  <a:r>
                    <a:rPr lang="en-US" sz="1800">
                      <a:solidFill>
                        <a:schemeClr val="tx1"/>
                      </a:solidFill>
                      <a:cs typeface="Arial" charset="0"/>
                    </a:rPr>
                    <a:t> </a:t>
                  </a:r>
                </a:p>
              </p:txBody>
            </p:sp>
          </p:grpSp>
          <p:sp>
            <p:nvSpPr>
              <p:cNvPr id="26" name="Rectangle 89"/>
              <p:cNvSpPr>
                <a:spLocks/>
              </p:cNvSpPr>
              <p:nvPr/>
            </p:nvSpPr>
            <p:spPr bwMode="auto">
              <a:xfrm>
                <a:off x="248" y="430"/>
                <a:ext cx="1148" cy="1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39688" algn="l">
                  <a:spcBef>
                    <a:spcPct val="0"/>
                  </a:spcBef>
                </a:pPr>
                <a:r>
                  <a:rPr lang="en-US" sz="1100" dirty="0">
                    <a:solidFill>
                      <a:srgbClr val="FFFFFF"/>
                    </a:solidFill>
                    <a:cs typeface="Arial" charset="0"/>
                  </a:rPr>
                  <a:t> Employment with training</a:t>
                </a:r>
              </a:p>
            </p:txBody>
          </p:sp>
        </p:grpSp>
        <p:grpSp>
          <p:nvGrpSpPr>
            <p:cNvPr id="30" name="Group 90"/>
            <p:cNvGrpSpPr>
              <a:grpSpLocks/>
            </p:cNvGrpSpPr>
            <p:nvPr/>
          </p:nvGrpSpPr>
          <p:grpSpPr bwMode="auto">
            <a:xfrm>
              <a:off x="7078954" y="3738645"/>
              <a:ext cx="2058987" cy="292100"/>
              <a:chOff x="0" y="0"/>
              <a:chExt cx="1297" cy="184"/>
            </a:xfrm>
          </p:grpSpPr>
          <p:grpSp>
            <p:nvGrpSpPr>
              <p:cNvPr id="31" name="Group 91"/>
              <p:cNvGrpSpPr>
                <a:grpSpLocks/>
              </p:cNvGrpSpPr>
              <p:nvPr/>
            </p:nvGrpSpPr>
            <p:grpSpPr bwMode="auto">
              <a:xfrm>
                <a:off x="0" y="0"/>
                <a:ext cx="1297" cy="184"/>
                <a:chOff x="0" y="0"/>
                <a:chExt cx="1297" cy="184"/>
              </a:xfrm>
            </p:grpSpPr>
            <p:sp>
              <p:nvSpPr>
                <p:cNvPr id="33" name="AutoShape 92"/>
                <p:cNvSpPr>
                  <a:spLocks/>
                </p:cNvSpPr>
                <p:nvPr/>
              </p:nvSpPr>
              <p:spPr bwMode="auto">
                <a:xfrm>
                  <a:off x="0" y="0"/>
                  <a:ext cx="1297" cy="184"/>
                </a:xfrm>
                <a:prstGeom prst="rightArrow">
                  <a:avLst>
                    <a:gd name="adj1" fmla="val 50000"/>
                    <a:gd name="adj2" fmla="val 170381"/>
                  </a:avLst>
                </a:prstGeom>
                <a:solidFill>
                  <a:srgbClr val="D69294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32" name="Rectangle 93"/>
              <p:cNvSpPr>
                <a:spLocks/>
              </p:cNvSpPr>
              <p:nvPr/>
            </p:nvSpPr>
            <p:spPr bwMode="auto">
              <a:xfrm>
                <a:off x="74" y="32"/>
                <a:ext cx="1048" cy="1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39688" algn="l">
                  <a:spcBef>
                    <a:spcPct val="0"/>
                  </a:spcBef>
                </a:pPr>
                <a:r>
                  <a:rPr lang="en-US" sz="1100" dirty="0">
                    <a:solidFill>
                      <a:schemeClr val="tx1"/>
                    </a:solidFill>
                    <a:cs typeface="Arial" charset="0"/>
                  </a:rPr>
                  <a:t> </a:t>
                </a:r>
                <a:r>
                  <a:rPr lang="en-US" sz="1100" dirty="0">
                    <a:solidFill>
                      <a:srgbClr val="FFFFFF"/>
                    </a:solidFill>
                    <a:cs typeface="Arial" charset="0"/>
                  </a:rPr>
                  <a:t>Apprenticeship post 18</a:t>
                </a:r>
              </a:p>
            </p:txBody>
          </p:sp>
        </p:grpSp>
        <p:grpSp>
          <p:nvGrpSpPr>
            <p:cNvPr id="63" name="Group 94"/>
            <p:cNvGrpSpPr>
              <a:grpSpLocks/>
            </p:cNvGrpSpPr>
            <p:nvPr/>
          </p:nvGrpSpPr>
          <p:grpSpPr bwMode="auto">
            <a:xfrm>
              <a:off x="6416971" y="2289257"/>
              <a:ext cx="765166" cy="3190875"/>
              <a:chOff x="45" y="0"/>
              <a:chExt cx="481" cy="2010"/>
            </a:xfrm>
          </p:grpSpPr>
          <p:grpSp>
            <p:nvGrpSpPr>
              <p:cNvPr id="64" name="Group 95"/>
              <p:cNvGrpSpPr>
                <a:grpSpLocks/>
              </p:cNvGrpSpPr>
              <p:nvPr/>
            </p:nvGrpSpPr>
            <p:grpSpPr bwMode="auto">
              <a:xfrm>
                <a:off x="269" y="0"/>
                <a:ext cx="33" cy="2010"/>
                <a:chOff x="0" y="0"/>
                <a:chExt cx="33" cy="2010"/>
              </a:xfrm>
            </p:grpSpPr>
            <p:sp>
              <p:nvSpPr>
                <p:cNvPr id="69" name="AutoShape 96"/>
                <p:cNvSpPr>
                  <a:spLocks/>
                </p:cNvSpPr>
                <p:nvPr/>
              </p:nvSpPr>
              <p:spPr bwMode="auto">
                <a:xfrm>
                  <a:off x="0" y="0"/>
                  <a:ext cx="33" cy="201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65" name="Group 97"/>
              <p:cNvGrpSpPr>
                <a:grpSpLocks/>
              </p:cNvGrpSpPr>
              <p:nvPr/>
            </p:nvGrpSpPr>
            <p:grpSpPr bwMode="auto">
              <a:xfrm>
                <a:off x="45" y="754"/>
                <a:ext cx="469" cy="468"/>
                <a:chOff x="0" y="0"/>
                <a:chExt cx="468" cy="468"/>
              </a:xfrm>
            </p:grpSpPr>
            <p:sp>
              <p:nvSpPr>
                <p:cNvPr id="68" name="Oval 98"/>
                <p:cNvSpPr>
                  <a:spLocks/>
                </p:cNvSpPr>
                <p:nvPr/>
              </p:nvSpPr>
              <p:spPr bwMode="auto">
                <a:xfrm>
                  <a:off x="0" y="0"/>
                  <a:ext cx="468" cy="468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66" name="Rectangle 99"/>
              <p:cNvSpPr>
                <a:spLocks/>
              </p:cNvSpPr>
              <p:nvPr/>
            </p:nvSpPr>
            <p:spPr bwMode="auto">
              <a:xfrm>
                <a:off x="54" y="875"/>
                <a:ext cx="472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39688" algn="ctr">
                  <a:spcBef>
                    <a:spcPct val="0"/>
                  </a:spcBef>
                </a:pPr>
                <a:r>
                  <a:rPr lang="en-US" sz="1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CONSIDER</a:t>
                </a:r>
                <a:br>
                  <a:rPr lang="en-US" sz="1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1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OPTIONS</a:t>
                </a:r>
              </a:p>
            </p:txBody>
          </p:sp>
          <p:sp>
            <p:nvSpPr>
              <p:cNvPr id="67" name="Rectangle 100"/>
              <p:cNvSpPr>
                <a:spLocks/>
              </p:cNvSpPr>
              <p:nvPr/>
            </p:nvSpPr>
            <p:spPr bwMode="auto">
              <a:xfrm>
                <a:off x="174" y="1040"/>
                <a:ext cx="192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39688">
                  <a:spcBef>
                    <a:spcPct val="0"/>
                  </a:spcBef>
                </a:pPr>
                <a:r>
                  <a:rPr lang="en-US" sz="1600">
                    <a:solidFill>
                      <a:schemeClr val="tx1"/>
                    </a:solidFill>
                    <a:cs typeface="Arial" charset="0"/>
                  </a:rPr>
                  <a:t>18</a:t>
                </a:r>
              </a:p>
            </p:txBody>
          </p:sp>
        </p:grpSp>
      </p:grpSp>
      <p:sp>
        <p:nvSpPr>
          <p:cNvPr id="70" name="Right Arrow 69"/>
          <p:cNvSpPr/>
          <p:nvPr/>
        </p:nvSpPr>
        <p:spPr>
          <a:xfrm>
            <a:off x="439831" y="5624233"/>
            <a:ext cx="3137087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Stage 4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174871" y="2276872"/>
            <a:ext cx="3674165" cy="3757496"/>
            <a:chOff x="3174871" y="2276872"/>
            <a:chExt cx="3674165" cy="3757496"/>
          </a:xfrm>
        </p:grpSpPr>
        <p:sp>
          <p:nvSpPr>
            <p:cNvPr id="44" name="Rounded Rectangle 43"/>
            <p:cNvSpPr/>
            <p:nvPr/>
          </p:nvSpPr>
          <p:spPr>
            <a:xfrm>
              <a:off x="3956162" y="2685686"/>
              <a:ext cx="2337648" cy="46376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A Level courses</a:t>
              </a:r>
              <a:endParaRPr lang="en-GB" sz="1600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956162" y="3237223"/>
              <a:ext cx="2337648" cy="463769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Level  3 Technical courses</a:t>
              </a:r>
              <a:endParaRPr lang="en-GB" sz="1600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956162" y="3789042"/>
              <a:ext cx="2337648" cy="463769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Foundation (Level 2)</a:t>
              </a:r>
              <a:endParaRPr lang="en-GB" sz="1600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956162" y="4349245"/>
              <a:ext cx="2337648" cy="46376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A</a:t>
              </a:r>
              <a:r>
                <a:rPr lang="en-GB" sz="1600" dirty="0" smtClean="0"/>
                <a:t>pprenticeship</a:t>
              </a:r>
              <a:endParaRPr lang="en-GB" sz="1600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956162" y="4909447"/>
              <a:ext cx="2337648" cy="463769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Employment with Training</a:t>
              </a:r>
              <a:endParaRPr lang="en-GB" sz="1600" dirty="0"/>
            </a:p>
          </p:txBody>
        </p:sp>
        <p:grpSp>
          <p:nvGrpSpPr>
            <p:cNvPr id="56" name="Group 190"/>
            <p:cNvGrpSpPr>
              <a:grpSpLocks/>
            </p:cNvGrpSpPr>
            <p:nvPr/>
          </p:nvGrpSpPr>
          <p:grpSpPr bwMode="auto">
            <a:xfrm>
              <a:off x="3174871" y="2276872"/>
              <a:ext cx="758825" cy="3190875"/>
              <a:chOff x="1968" y="636"/>
              <a:chExt cx="478" cy="2010"/>
            </a:xfrm>
          </p:grpSpPr>
          <p:grpSp>
            <p:nvGrpSpPr>
              <p:cNvPr id="57" name="Group 53"/>
              <p:cNvGrpSpPr>
                <a:grpSpLocks/>
              </p:cNvGrpSpPr>
              <p:nvPr/>
            </p:nvGrpSpPr>
            <p:grpSpPr bwMode="auto">
              <a:xfrm>
                <a:off x="2192" y="636"/>
                <a:ext cx="34" cy="2010"/>
                <a:chOff x="0" y="0"/>
                <a:chExt cx="33" cy="2010"/>
              </a:xfrm>
            </p:grpSpPr>
            <p:sp>
              <p:nvSpPr>
                <p:cNvPr id="62" name="AutoShape 54"/>
                <p:cNvSpPr>
                  <a:spLocks/>
                </p:cNvSpPr>
                <p:nvPr/>
              </p:nvSpPr>
              <p:spPr bwMode="auto">
                <a:xfrm>
                  <a:off x="0" y="0"/>
                  <a:ext cx="33" cy="201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55"/>
              <p:cNvGrpSpPr>
                <a:grpSpLocks/>
              </p:cNvGrpSpPr>
              <p:nvPr/>
            </p:nvGrpSpPr>
            <p:grpSpPr bwMode="auto">
              <a:xfrm>
                <a:off x="1968" y="1390"/>
                <a:ext cx="470" cy="468"/>
                <a:chOff x="0" y="0"/>
                <a:chExt cx="468" cy="468"/>
              </a:xfrm>
            </p:grpSpPr>
            <p:sp>
              <p:nvSpPr>
                <p:cNvPr id="61" name="Oval 56"/>
                <p:cNvSpPr>
                  <a:spLocks/>
                </p:cNvSpPr>
                <p:nvPr/>
              </p:nvSpPr>
              <p:spPr bwMode="auto">
                <a:xfrm>
                  <a:off x="0" y="0"/>
                  <a:ext cx="468" cy="468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59" name="Rectangle 57"/>
              <p:cNvSpPr>
                <a:spLocks/>
              </p:cNvSpPr>
              <p:nvPr/>
            </p:nvSpPr>
            <p:spPr bwMode="auto">
              <a:xfrm>
                <a:off x="1969" y="1521"/>
                <a:ext cx="477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39688" algn="ctr">
                  <a:spcBef>
                    <a:spcPct val="0"/>
                  </a:spcBef>
                </a:pPr>
                <a:r>
                  <a:rPr lang="en-US" sz="1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CONSIDER</a:t>
                </a:r>
                <a:br>
                  <a:rPr lang="en-US" sz="1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1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OPTIONS</a:t>
                </a:r>
              </a:p>
            </p:txBody>
          </p:sp>
          <p:sp>
            <p:nvSpPr>
              <p:cNvPr id="60" name="Rectangle 58"/>
              <p:cNvSpPr>
                <a:spLocks/>
              </p:cNvSpPr>
              <p:nvPr/>
            </p:nvSpPr>
            <p:spPr bwMode="auto">
              <a:xfrm>
                <a:off x="2098" y="1688"/>
                <a:ext cx="193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39688">
                  <a:spcBef>
                    <a:spcPct val="0"/>
                  </a:spcBef>
                </a:pPr>
                <a:r>
                  <a:rPr lang="en-US" sz="1600">
                    <a:solidFill>
                      <a:schemeClr val="tx1"/>
                    </a:solidFill>
                    <a:cs typeface="Arial" charset="0"/>
                  </a:rPr>
                  <a:t>16</a:t>
                </a:r>
              </a:p>
            </p:txBody>
          </p:sp>
        </p:grpSp>
        <p:sp>
          <p:nvSpPr>
            <p:cNvPr id="71" name="Right Arrow 70"/>
            <p:cNvSpPr/>
            <p:nvPr/>
          </p:nvSpPr>
          <p:spPr>
            <a:xfrm>
              <a:off x="3711949" y="5615268"/>
              <a:ext cx="3137087" cy="4191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Key Stage 5</a:t>
              </a:r>
              <a:endParaRPr lang="en-US" dirty="0"/>
            </a:p>
          </p:txBody>
        </p:sp>
      </p:grpSp>
      <p:pic>
        <p:nvPicPr>
          <p:cNvPr id="72" name="Picture 2" descr="glossopdale back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19" b="82262"/>
          <a:stretch>
            <a:fillRect/>
          </a:stretch>
        </p:blipFill>
        <p:spPr bwMode="auto">
          <a:xfrm>
            <a:off x="3174" y="-1588"/>
            <a:ext cx="9312275" cy="112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915" y="0"/>
            <a:ext cx="7886700" cy="1325563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Progression routes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4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 rot="16200000">
            <a:off x="1010825" y="3326559"/>
            <a:ext cx="407466" cy="14097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6200000">
            <a:off x="1032501" y="1846048"/>
            <a:ext cx="407466" cy="14097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6200000">
            <a:off x="999227" y="4878765"/>
            <a:ext cx="407466" cy="14097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991138" y="1900505"/>
            <a:ext cx="1604280" cy="11141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Compulsory Subjects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006290" y="3561693"/>
            <a:ext cx="1604280" cy="11141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EBacc</a:t>
            </a:r>
            <a:r>
              <a:rPr lang="en-US" dirty="0" smtClean="0"/>
              <a:t> Subject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002904" y="5114352"/>
            <a:ext cx="1604280" cy="11141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Additional Choices</a:t>
            </a:r>
            <a:endParaRPr lang="en-US" dirty="0"/>
          </a:p>
        </p:txBody>
      </p:sp>
      <p:pic>
        <p:nvPicPr>
          <p:cNvPr id="10" name="Picture 2" descr="glossopdale back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19" b="82262"/>
          <a:stretch>
            <a:fillRect/>
          </a:stretch>
        </p:blipFill>
        <p:spPr bwMode="auto">
          <a:xfrm>
            <a:off x="3174" y="-1588"/>
            <a:ext cx="9312275" cy="112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602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Key Stage 4 Curriculum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24835" y="1696614"/>
            <a:ext cx="5150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GCSE English Language</a:t>
            </a:r>
          </a:p>
          <a:p>
            <a:r>
              <a:rPr lang="en-US" sz="1600" dirty="0" smtClean="0"/>
              <a:t>GCSE English Literature</a:t>
            </a:r>
          </a:p>
          <a:p>
            <a:r>
              <a:rPr lang="en-US" sz="1600" dirty="0" smtClean="0"/>
              <a:t>GCSE Mathematics</a:t>
            </a:r>
          </a:p>
          <a:p>
            <a:r>
              <a:rPr lang="en-US" sz="1600" dirty="0" smtClean="0"/>
              <a:t>GCSE Science (Double Science or Separate Sciences)</a:t>
            </a:r>
          </a:p>
          <a:p>
            <a:r>
              <a:rPr lang="en-US" sz="1600" dirty="0" smtClean="0"/>
              <a:t>GCSE Religious Studies</a:t>
            </a:r>
          </a:p>
          <a:p>
            <a:r>
              <a:rPr lang="en-US" sz="1600" dirty="0" smtClean="0"/>
              <a:t>Core PE 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3796553" y="3570237"/>
            <a:ext cx="5150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GCSE French</a:t>
            </a:r>
          </a:p>
          <a:p>
            <a:r>
              <a:rPr lang="en-US" sz="1600" dirty="0" smtClean="0"/>
              <a:t>GCSE Geography</a:t>
            </a:r>
          </a:p>
          <a:p>
            <a:r>
              <a:rPr lang="en-US" sz="1600" dirty="0" smtClean="0"/>
              <a:t>GCSE German</a:t>
            </a:r>
          </a:p>
          <a:p>
            <a:r>
              <a:rPr lang="en-US" sz="1600" dirty="0" smtClean="0"/>
              <a:t>GCSE History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3733800" y="5403514"/>
            <a:ext cx="5150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Selection from 16 GCSE and Technical subjects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3851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 rot="16200000">
            <a:off x="1010825" y="3326559"/>
            <a:ext cx="407466" cy="14097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6200000">
            <a:off x="1032501" y="1846048"/>
            <a:ext cx="407466" cy="14097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6200000">
            <a:off x="999227" y="4878765"/>
            <a:ext cx="407466" cy="14097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991138" y="1900505"/>
            <a:ext cx="1604280" cy="11141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Compulsory Subjects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006290" y="3561693"/>
            <a:ext cx="1604280" cy="11141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 </a:t>
            </a:r>
            <a:r>
              <a:rPr lang="en-US" dirty="0" err="1" smtClean="0"/>
              <a:t>Bacc</a:t>
            </a:r>
            <a:r>
              <a:rPr lang="en-US" dirty="0" smtClean="0"/>
              <a:t> Subject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002904" y="5114352"/>
            <a:ext cx="1604280" cy="11141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Additional Choices</a:t>
            </a:r>
            <a:endParaRPr lang="en-US" dirty="0"/>
          </a:p>
        </p:txBody>
      </p:sp>
      <p:pic>
        <p:nvPicPr>
          <p:cNvPr id="10" name="Picture 2" descr="glossopdale back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19" b="82262"/>
          <a:stretch>
            <a:fillRect/>
          </a:stretch>
        </p:blipFill>
        <p:spPr bwMode="auto">
          <a:xfrm>
            <a:off x="3174" y="-1588"/>
            <a:ext cx="9312275" cy="112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602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Key Stage 4 Curriculum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24835" y="1696614"/>
            <a:ext cx="5150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GCSE English Language</a:t>
            </a:r>
          </a:p>
          <a:p>
            <a:r>
              <a:rPr lang="en-US" sz="1600" dirty="0" smtClean="0"/>
              <a:t>GCSE English Literature</a:t>
            </a:r>
          </a:p>
          <a:p>
            <a:r>
              <a:rPr lang="en-US" sz="1600" dirty="0" smtClean="0"/>
              <a:t>GCSE Mathematics</a:t>
            </a:r>
          </a:p>
          <a:p>
            <a:r>
              <a:rPr lang="en-US" sz="1600" dirty="0" smtClean="0"/>
              <a:t>GCSE Science (Double Science or Separate Sciences)</a:t>
            </a:r>
          </a:p>
          <a:p>
            <a:r>
              <a:rPr lang="en-US" sz="1600" dirty="0" smtClean="0"/>
              <a:t>GCSE Religious Studies</a:t>
            </a:r>
          </a:p>
          <a:p>
            <a:r>
              <a:rPr lang="en-US" sz="1600" dirty="0" smtClean="0"/>
              <a:t>Core PE 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3796553" y="3570237"/>
            <a:ext cx="5150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GCSE French</a:t>
            </a:r>
          </a:p>
          <a:p>
            <a:r>
              <a:rPr lang="en-US" sz="1600" dirty="0" smtClean="0"/>
              <a:t>GCSE Geography</a:t>
            </a:r>
          </a:p>
          <a:p>
            <a:r>
              <a:rPr lang="en-US" sz="1600" dirty="0" smtClean="0"/>
              <a:t>GCSE German</a:t>
            </a:r>
          </a:p>
          <a:p>
            <a:r>
              <a:rPr lang="en-US" sz="1600" dirty="0" smtClean="0"/>
              <a:t>GCSE History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3733800" y="5403514"/>
            <a:ext cx="5150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Selection from 16 GCSE and Technical subjects</a:t>
            </a:r>
            <a:endParaRPr lang="en-US" sz="1600" dirty="0"/>
          </a:p>
        </p:txBody>
      </p:sp>
      <p:sp>
        <p:nvSpPr>
          <p:cNvPr id="15" name="Oval 14"/>
          <p:cNvSpPr/>
          <p:nvPr/>
        </p:nvSpPr>
        <p:spPr>
          <a:xfrm>
            <a:off x="1905386" y="1856722"/>
            <a:ext cx="1718632" cy="120083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8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916832"/>
            <a:ext cx="6895678" cy="42148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All students will study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GCSE English Language</a:t>
            </a:r>
          </a:p>
          <a:p>
            <a:r>
              <a:rPr lang="en-US" dirty="0"/>
              <a:t>GCSE </a:t>
            </a:r>
            <a:r>
              <a:rPr lang="en-US" dirty="0" smtClean="0"/>
              <a:t>English Literature</a:t>
            </a:r>
          </a:p>
          <a:p>
            <a:r>
              <a:rPr lang="en-US" dirty="0"/>
              <a:t>GCSE </a:t>
            </a:r>
            <a:r>
              <a:rPr lang="en-US" dirty="0" smtClean="0"/>
              <a:t>Mathematics</a:t>
            </a:r>
          </a:p>
          <a:p>
            <a:r>
              <a:rPr lang="en-US" dirty="0"/>
              <a:t>GCSE </a:t>
            </a:r>
            <a:r>
              <a:rPr lang="en-US" dirty="0" smtClean="0"/>
              <a:t>Science (Double Science or Separate Sciences)</a:t>
            </a:r>
          </a:p>
          <a:p>
            <a:r>
              <a:rPr lang="en-US" dirty="0"/>
              <a:t>GCSE </a:t>
            </a:r>
            <a:r>
              <a:rPr lang="en-US" dirty="0" smtClean="0"/>
              <a:t>Religious Studies</a:t>
            </a:r>
          </a:p>
          <a:p>
            <a:r>
              <a:rPr lang="en-US" dirty="0" smtClean="0"/>
              <a:t>Core PE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587" y="1663702"/>
            <a:ext cx="14954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545607"/>
            <a:ext cx="15716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124" name="Picture 4" descr="bookle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434" y="1663702"/>
            <a:ext cx="1503363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2" descr="glossopdale back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19" b="82262"/>
          <a:stretch>
            <a:fillRect/>
          </a:stretch>
        </p:blipFill>
        <p:spPr bwMode="auto">
          <a:xfrm>
            <a:off x="3174" y="-1588"/>
            <a:ext cx="9312275" cy="112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399322" y="0"/>
            <a:ext cx="85254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Which subjects are compulsory?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9668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4ad56386a1bf69cb064bbbd491c45b279a867c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7077</TotalTime>
  <Words>1519</Words>
  <Application>Microsoft Office PowerPoint</Application>
  <PresentationFormat>On-screen Show (4:3)</PresentationFormat>
  <Paragraphs>438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Rage Italic</vt:lpstr>
      <vt:lpstr>Tahoma</vt:lpstr>
      <vt:lpstr>Times New Roman</vt:lpstr>
      <vt:lpstr>Office Theme</vt:lpstr>
      <vt:lpstr>Key Stage 4 Evening</vt:lpstr>
      <vt:lpstr>Welcome</vt:lpstr>
      <vt:lpstr>Key Stage 4 Curriculum</vt:lpstr>
      <vt:lpstr>Key stage 4 What is the difference?</vt:lpstr>
      <vt:lpstr>PowerPoint Presentation</vt:lpstr>
      <vt:lpstr>Progression routes</vt:lpstr>
      <vt:lpstr>Key Stage 4 Curriculum</vt:lpstr>
      <vt:lpstr>Key Stage 4 Curriculum</vt:lpstr>
      <vt:lpstr>PowerPoint Presentation</vt:lpstr>
      <vt:lpstr>Key Stage 4 Curriculum</vt:lpstr>
      <vt:lpstr>PowerPoint Presentation</vt:lpstr>
      <vt:lpstr>Key Stage 4 Curriculum</vt:lpstr>
      <vt:lpstr>PowerPoint Presentation</vt:lpstr>
      <vt:lpstr>PowerPoint Presentation</vt:lpstr>
      <vt:lpstr>PowerPoint Presentation</vt:lpstr>
      <vt:lpstr>The Curriculum</vt:lpstr>
      <vt:lpstr>The Curriculum</vt:lpstr>
      <vt:lpstr>Science</vt:lpstr>
      <vt:lpstr>What should students consider?</vt:lpstr>
      <vt:lpstr>What should students consider?</vt:lpstr>
      <vt:lpstr>What should students consider?</vt:lpstr>
      <vt:lpstr>What should students consider?</vt:lpstr>
      <vt:lpstr>What should students consider?</vt:lpstr>
      <vt:lpstr>What examinations will my child sit?</vt:lpstr>
      <vt:lpstr>What examinations will my child sit?</vt:lpstr>
      <vt:lpstr>New Grading System</vt:lpstr>
      <vt:lpstr>PowerPoint Presentation</vt:lpstr>
      <vt:lpstr>Maths</vt:lpstr>
      <vt:lpstr>English</vt:lpstr>
      <vt:lpstr>What examinations will my child sit?</vt:lpstr>
      <vt:lpstr>Extract from “Informed choices” Produced by the Russell group of Universities</vt:lpstr>
      <vt:lpstr>Extract from “Informed choices” Produced by the Russell group of Universities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to get advice</vt:lpstr>
      <vt:lpstr>PowerPoint Presentation</vt:lpstr>
      <vt:lpstr>PowerPoint Presentation</vt:lpstr>
      <vt:lpstr>In the future</vt:lpstr>
      <vt:lpstr>Website </vt:lpstr>
      <vt:lpstr>PowerPoint Presentation</vt:lpstr>
    </vt:vector>
  </TitlesOfParts>
  <Company>http://sharingcentre.info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</dc:creator>
  <cp:lastModifiedBy>Sadie Clark</cp:lastModifiedBy>
  <cp:revision>127</cp:revision>
  <dcterms:created xsi:type="dcterms:W3CDTF">2010-03-09T21:03:52Z</dcterms:created>
  <dcterms:modified xsi:type="dcterms:W3CDTF">2019-03-14T12:18:41Z</dcterms:modified>
</cp:coreProperties>
</file>